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2662" r:id="rId3"/>
    <p:sldId id="2227" r:id="rId5"/>
    <p:sldId id="2661" r:id="rId6"/>
    <p:sldId id="2659" r:id="rId7"/>
    <p:sldId id="2658" r:id="rId8"/>
    <p:sldId id="2638" r:id="rId9"/>
    <p:sldId id="2639" r:id="rId10"/>
    <p:sldId id="2626" r:id="rId11"/>
    <p:sldId id="2627" r:id="rId12"/>
    <p:sldId id="2630" r:id="rId13"/>
    <p:sldId id="2631" r:id="rId14"/>
    <p:sldId id="2632" r:id="rId15"/>
    <p:sldId id="2633" r:id="rId16"/>
    <p:sldId id="2575" r:id="rId17"/>
    <p:sldId id="2634" r:id="rId18"/>
    <p:sldId id="2636" r:id="rId19"/>
    <p:sldId id="2653" r:id="rId20"/>
    <p:sldId id="2641" r:id="rId21"/>
    <p:sldId id="2652" r:id="rId22"/>
    <p:sldId id="2665" r:id="rId23"/>
    <p:sldId id="2642" r:id="rId24"/>
    <p:sldId id="2667" r:id="rId25"/>
    <p:sldId id="2643" r:id="rId26"/>
    <p:sldId id="2654" r:id="rId27"/>
    <p:sldId id="2655" r:id="rId28"/>
    <p:sldId id="2656" r:id="rId29"/>
    <p:sldId id="2666" r:id="rId30"/>
    <p:sldId id="2664" r:id="rId31"/>
    <p:sldId id="2649" r:id="rId32"/>
    <p:sldId id="2650" r:id="rId33"/>
    <p:sldId id="2651" r:id="rId34"/>
    <p:sldId id="2657" r:id="rId35"/>
    <p:sldId id="2668" r:id="rId36"/>
  </p:sldIdLst>
  <p:sldSz cx="12192000" cy="6858000"/>
  <p:notesSz cx="6760845" cy="9942195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</p:embeddedFont>
    <p:embeddedFont>
      <p:font typeface="微软雅黑" panose="020B0503020204020204" pitchFamily="34" charset="-122"/>
      <p:regular r:id="rId46"/>
    </p:embeddedFont>
    <p:embeddedFont>
      <p:font typeface="Trebuchet MS" panose="020B0603020202020204" charset="0"/>
      <p:regular r:id="rId47"/>
      <p:bold r:id="rId48"/>
      <p:italic r:id="rId49"/>
      <p:boldItalic r:id="rId50"/>
    </p:embeddedFont>
    <p:embeddedFont>
      <p:font typeface="方正姚体" panose="02010601030101010101" charset="-122"/>
      <p:regular r:id="rId5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eng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A6A"/>
    <a:srgbClr val="FD3631"/>
    <a:srgbClr val="F09A34"/>
    <a:srgbClr val="1C4885"/>
    <a:srgbClr val="FFD68B"/>
    <a:srgbClr val="F1BC55"/>
    <a:srgbClr val="FE5050"/>
    <a:srgbClr val="92D050"/>
    <a:srgbClr val="D608BD"/>
    <a:srgbClr val="14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074" autoAdjust="0"/>
  </p:normalViewPr>
  <p:slideViewPr>
    <p:cSldViewPr snapToGrid="0">
      <p:cViewPr>
        <p:scale>
          <a:sx n="87" d="100"/>
          <a:sy n="87" d="100"/>
        </p:scale>
        <p:origin x="-612" y="-72"/>
      </p:cViewPr>
      <p:guideLst>
        <p:guide orient="horz" pos="2198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11.fntdata"/><Relationship Id="rId50" Type="http://schemas.openxmlformats.org/officeDocument/2006/relationships/font" Target="fonts/font10.fntdata"/><Relationship Id="rId5" Type="http://schemas.openxmlformats.org/officeDocument/2006/relationships/slide" Target="slides/slide2.xml"/><Relationship Id="rId49" Type="http://schemas.openxmlformats.org/officeDocument/2006/relationships/font" Target="fonts/font9.fntdata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92520B-0DD8-4FE9-BCF3-AD924C6E8AC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5DFEF3-958D-45C9-8965-FA91BD54733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2D2B2-AA75-404E-91D7-AF5E2629C40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7D4A-7591-43AB-8070-EE48A2C741F1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93805" y="305460"/>
            <a:ext cx="776384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CF0-1249-4FAF-98A0-4C396AAA7052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B7CF0-1249-4FAF-98A0-4C396AAA705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7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9" name="矩形 8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D5E69-6982-43B7-91C6-2AAB20DD743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49764D-7F3D-425F-BBF6-B6C0A888AF5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373B2A-9018-43EC-8D39-A825C7D8490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矩形 693"/>
          <p:cNvSpPr/>
          <p:nvPr/>
        </p:nvSpPr>
        <p:spPr>
          <a:xfrm>
            <a:off x="1393372" y="1338939"/>
            <a:ext cx="2859314" cy="4033157"/>
          </a:xfrm>
          <a:prstGeom prst="rect">
            <a:avLst/>
          </a:prstGeom>
          <a:noFill/>
          <a:ln w="19050">
            <a:solidFill>
              <a:srgbClr val="28B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" name="文本框 695"/>
          <p:cNvSpPr txBox="1"/>
          <p:nvPr/>
        </p:nvSpPr>
        <p:spPr>
          <a:xfrm>
            <a:off x="1788131" y="1745339"/>
            <a:ext cx="2274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7" name="文本框 696"/>
          <p:cNvSpPr txBox="1"/>
          <p:nvPr/>
        </p:nvSpPr>
        <p:spPr>
          <a:xfrm>
            <a:off x="1788131" y="3027115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网上票据申请</a:t>
            </a:r>
            <a:r>
              <a:rPr lang="zh-CN" altLang="en-US" sz="4400" b="1" dirty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4400" b="1" dirty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9" name="直接连接符 698"/>
          <p:cNvCxnSpPr/>
          <p:nvPr/>
        </p:nvCxnSpPr>
        <p:spPr>
          <a:xfrm>
            <a:off x="1944915" y="2853335"/>
            <a:ext cx="396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图片 702"/>
          <p:cNvPicPr>
            <a:picLocks noChangeAspect="1"/>
          </p:cNvPicPr>
          <p:nvPr/>
        </p:nvPicPr>
        <p:blipFill rotWithShape="1">
          <a:blip r:embed="rId1" cstate="screen"/>
          <a:srcRect t="15073" r="5398"/>
          <a:stretch>
            <a:fillRect/>
          </a:stretch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1606248" y="4337277"/>
            <a:ext cx="3487601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财务处收费管理科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696" grpId="0"/>
      <p:bldP spid="697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37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常见问题解答（点击后即可查看）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/>
          <a:stretch>
            <a:fillRect/>
          </a:stretch>
        </p:blipFill>
        <p:spPr bwMode="auto">
          <a:xfrm>
            <a:off x="575733" y="1487784"/>
            <a:ext cx="5671466" cy="43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450667" y="4583578"/>
            <a:ext cx="3431822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156854" y="4566040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1439333" y="1586378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676399" y="5971033"/>
            <a:ext cx="4205111" cy="632966"/>
          </a:xfrm>
          <a:prstGeom prst="wedgeRoundRectCallout">
            <a:avLst>
              <a:gd name="adj1" fmla="val 17371"/>
              <a:gd name="adj2" fmla="val -986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个常见问题及解答，点击查看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>
            <a:fillRect/>
          </a:stretch>
        </p:blipFill>
        <p:spPr bwMode="auto">
          <a:xfrm>
            <a:off x="6850748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7" y="2385055"/>
            <a:ext cx="6480000" cy="38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9" y="2126209"/>
            <a:ext cx="6480000" cy="38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8" y="2215720"/>
            <a:ext cx="6480000" cy="33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/>
              <a:t>网上</a:t>
            </a:r>
            <a:r>
              <a:rPr lang="zh-CN" altLang="en-US" dirty="0" smtClean="0"/>
              <a:t>申请表单填写说明（点击后即可查看）</a:t>
            </a:r>
            <a:endParaRPr lang="en-US" altLang="zh-CN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" y="1402912"/>
            <a:ext cx="6480000" cy="36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969956" y="458357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850748" y="4543678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2569028" y="5964972"/>
            <a:ext cx="4187372" cy="632966"/>
          </a:xfrm>
          <a:prstGeom prst="wedgeRoundRectCallout">
            <a:avLst>
              <a:gd name="adj1" fmla="val 17669"/>
              <a:gd name="adj2" fmla="val -1307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网上申请表填写说明，点击查看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2918177" y="1540929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>
            <a:fillRect/>
          </a:stretch>
        </p:blipFill>
        <p:spPr bwMode="auto">
          <a:xfrm>
            <a:off x="6469395" y="104559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1" y="1453190"/>
            <a:ext cx="5400000" cy="42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票据领取流程（点击后即可查看）</a:t>
            </a:r>
            <a:endParaRPr lang="en-US" altLang="zh-CN" dirty="0"/>
          </a:p>
        </p:txBody>
      </p:sp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532158" y="456063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412950" y="4549349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219200" y="5925121"/>
            <a:ext cx="4600222" cy="632966"/>
          </a:xfrm>
          <a:prstGeom prst="wedgeRoundRectCallout">
            <a:avLst>
              <a:gd name="adj1" fmla="val 17914"/>
              <a:gd name="adj2" fmla="val -1129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票据领取说明，点击查看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4267201" y="1546141"/>
            <a:ext cx="1221668" cy="37297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00799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选择</a:t>
            </a:r>
            <a:r>
              <a:rPr lang="zh-CN" altLang="en-US" dirty="0"/>
              <a:t>需要</a:t>
            </a:r>
            <a:r>
              <a:rPr lang="zh-CN" altLang="en-US" dirty="0" smtClean="0"/>
              <a:t>申请的票据类型，点击办理</a:t>
            </a:r>
            <a:endParaRPr lang="en-US" altLang="zh-CN" dirty="0"/>
          </a:p>
        </p:txBody>
      </p:sp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108143" y="4809066"/>
            <a:ext cx="4148239" cy="1591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000208" y="541806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6" y="1416227"/>
            <a:ext cx="5029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1698979" y="5371767"/>
            <a:ext cx="4188177" cy="632966"/>
          </a:xfrm>
          <a:prstGeom prst="wedgeRoundRectCallout">
            <a:avLst>
              <a:gd name="adj1" fmla="val 7383"/>
              <a:gd name="adj2" fmla="val 1135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选择票据类型，点击“开始办理”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票据申请页面填写指南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4" y="1024639"/>
            <a:ext cx="6786954" cy="4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b="84669"/>
          <a:stretch>
            <a:fillRect/>
          </a:stretch>
        </p:blipFill>
        <p:spPr bwMode="auto">
          <a:xfrm>
            <a:off x="1188709" y="3219939"/>
            <a:ext cx="6724802" cy="5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 rotWithShape="1">
          <a:blip r:embed="rId3"/>
          <a:srcRect b="71337"/>
          <a:stretch>
            <a:fillRect/>
          </a:stretch>
        </p:blipFill>
        <p:spPr>
          <a:xfrm>
            <a:off x="1200284" y="1514602"/>
            <a:ext cx="6724802" cy="1781339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95" y="3721621"/>
            <a:ext cx="6713227" cy="26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8451338" y="4245429"/>
            <a:ext cx="2281975" cy="820334"/>
          </a:xfrm>
          <a:prstGeom prst="wedgeRoundRectCallout">
            <a:avLst>
              <a:gd name="adj1" fmla="val -84991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号码务必填写准确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507379" y="5406580"/>
            <a:ext cx="2247704" cy="858660"/>
          </a:xfrm>
          <a:prstGeom prst="wedgeRoundRectCallout">
            <a:avLst>
              <a:gd name="adj1" fmla="val -90187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为必填项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/>
          <a:stretch>
            <a:fillRect/>
          </a:stretch>
        </p:blipFill>
        <p:spPr bwMode="auto">
          <a:xfrm>
            <a:off x="868101" y="982125"/>
            <a:ext cx="8095444" cy="5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对角圆角矩形 4"/>
          <p:cNvSpPr/>
          <p:nvPr/>
        </p:nvSpPr>
        <p:spPr>
          <a:xfrm>
            <a:off x="3541924" y="6127444"/>
            <a:ext cx="5243261" cy="64618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9356467" y="5790497"/>
            <a:ext cx="2361400" cy="858660"/>
          </a:xfrm>
          <a:prstGeom prst="wedgeRoundRectCallout">
            <a:avLst>
              <a:gd name="adj1" fmla="val -94125"/>
              <a:gd name="adj2" fmla="val 238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科研合同务必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9256882" y="1693522"/>
            <a:ext cx="2361400" cy="858660"/>
          </a:xfrm>
          <a:prstGeom prst="wedgeRoundRectCallout">
            <a:avLst>
              <a:gd name="adj1" fmla="val -87193"/>
              <a:gd name="adj2" fmla="val 225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填写栏内灰色的提示说明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08" y="1045935"/>
            <a:ext cx="8131948" cy="47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sp>
        <p:nvSpPr>
          <p:cNvPr id="6" name="圆角矩形标注 5"/>
          <p:cNvSpPr/>
          <p:nvPr/>
        </p:nvSpPr>
        <p:spPr>
          <a:xfrm>
            <a:off x="9732228" y="3894367"/>
            <a:ext cx="2135622" cy="858660"/>
          </a:xfrm>
          <a:prstGeom prst="wedgeRoundRectCallout">
            <a:avLst>
              <a:gd name="adj1" fmla="val -108416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点击提交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096935" y="5984822"/>
            <a:ext cx="10050035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提交后网页自动校验，若有错误会跳出红色提示，直至通过所有校验方可进入下一流程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申请提交项目负责人审核</a:t>
            </a:r>
            <a:endParaRPr lang="en-US" altLang="zh-C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29" y="3715530"/>
            <a:ext cx="5672784" cy="25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7" y="1123245"/>
            <a:ext cx="6766520" cy="21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8488439" y="2221089"/>
            <a:ext cx="3115733" cy="1097844"/>
          </a:xfrm>
          <a:prstGeom prst="wedgeRoundRectCallout">
            <a:avLst>
              <a:gd name="adj1" fmla="val -83961"/>
              <a:gd name="adj2" fmla="val 107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点击“好”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76026" y="4651028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“下一步”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222" y="1953300"/>
            <a:ext cx="6886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XXX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352799" y="1980521"/>
            <a:ext cx="598311" cy="32309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3973688" y="3079749"/>
            <a:ext cx="338667" cy="7697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网上票据申请流程简介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>
            <a:fillRect/>
          </a:stretch>
        </p:blipFill>
        <p:spPr bwMode="auto">
          <a:xfrm>
            <a:off x="754767" y="4652656"/>
            <a:ext cx="5990870" cy="18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 b="1816"/>
          <a:stretch>
            <a:fillRect/>
          </a:stretch>
        </p:blipFill>
        <p:spPr bwMode="auto">
          <a:xfrm>
            <a:off x="5778325" y="997150"/>
            <a:ext cx="5567009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</a:t>
            </a:r>
            <a:r>
              <a:rPr lang="zh-CN" altLang="en-US" dirty="0"/>
              <a:t>入口</a:t>
            </a:r>
            <a:endParaRPr lang="en-US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7" y="997150"/>
            <a:ext cx="4584878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箭头 8"/>
          <p:cNvSpPr/>
          <p:nvPr/>
        </p:nvSpPr>
        <p:spPr>
          <a:xfrm rot="10800000">
            <a:off x="5271911" y="2873066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2989145">
            <a:off x="7051139" y="4674792"/>
            <a:ext cx="582284" cy="1047064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7892961" y="5417037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“审核”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审核流程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项目负责人审核界面</a:t>
            </a:r>
            <a:endParaRPr lang="en-US" altLang="zh-CN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/>
          <a:stretch>
            <a:fillRect/>
          </a:stretch>
        </p:blipFill>
        <p:spPr bwMode="auto">
          <a:xfrm>
            <a:off x="1140175" y="4334932"/>
            <a:ext cx="7331252" cy="19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对角圆角矩形 8"/>
          <p:cNvSpPr/>
          <p:nvPr/>
        </p:nvSpPr>
        <p:spPr>
          <a:xfrm>
            <a:off x="2731260" y="4744668"/>
            <a:ext cx="3836732" cy="341668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7679" y="4746461"/>
            <a:ext cx="30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可在此处填写审核意见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480453" y="5086336"/>
            <a:ext cx="1977770" cy="1277378"/>
          </a:xfrm>
          <a:prstGeom prst="wedgeRoundRectCallout">
            <a:avLst>
              <a:gd name="adj1" fmla="val -92434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根据审核结果，选择通过或退回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5016158" y="5215414"/>
            <a:ext cx="6356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XXX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5111765" y="5275262"/>
            <a:ext cx="534774" cy="24506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2"/>
          <a:stretch>
            <a:fillRect/>
          </a:stretch>
        </p:blipFill>
        <p:spPr bwMode="auto">
          <a:xfrm>
            <a:off x="1061152" y="1003511"/>
            <a:ext cx="5793842" cy="32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对角圆角矩形 13"/>
          <p:cNvSpPr/>
          <p:nvPr/>
        </p:nvSpPr>
        <p:spPr>
          <a:xfrm>
            <a:off x="6457243" y="5822179"/>
            <a:ext cx="2111023" cy="410603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fk\Documents\Tencent Files\282243956\Image\C2C\$X$}6)T1V]V}H6{G[5P@]RK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9" y="4003008"/>
            <a:ext cx="67437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fk\Documents\Tencent Files\282243956\Image\C2C\3$7MOD{75G6T[2F2825V6$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-1"/>
          <a:stretch>
            <a:fillRect/>
          </a:stretch>
        </p:blipFill>
        <p:spPr bwMode="auto">
          <a:xfrm>
            <a:off x="1097139" y="1723142"/>
            <a:ext cx="6625752" cy="20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项目负责人审核界面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8059055" y="5021142"/>
            <a:ext cx="3219351" cy="993418"/>
          </a:xfrm>
          <a:prstGeom prst="wedgeRoundRectCallout">
            <a:avLst>
              <a:gd name="adj1" fmla="val -72799"/>
              <a:gd name="adj2" fmla="val 217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“好”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退回至原申请人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484" y="2773137"/>
            <a:ext cx="46405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 XXX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4659084" y="2807483"/>
            <a:ext cx="464456" cy="1728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55063" y="3431050"/>
            <a:ext cx="338667" cy="639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097139" y="1045413"/>
            <a:ext cx="6795004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审核不通过，申请退回至申请人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697685" y="2582058"/>
            <a:ext cx="3058886" cy="1277378"/>
          </a:xfrm>
          <a:prstGeom prst="wedgeRoundRectCallout">
            <a:avLst>
              <a:gd name="adj1" fmla="val -81993"/>
              <a:gd name="adj2" fmla="val 208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负责人审核不通过，给出审核意见，选择“退回修改”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项目负责人审核</a:t>
            </a:r>
            <a:r>
              <a:rPr lang="zh-CN" altLang="en-US" dirty="0" smtClean="0"/>
              <a:t>界面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2510" r="10660" b="12420"/>
          <a:stretch>
            <a:fillRect/>
          </a:stretch>
        </p:blipFill>
        <p:spPr bwMode="auto">
          <a:xfrm>
            <a:off x="6866567" y="1792044"/>
            <a:ext cx="4781147" cy="17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6366"/>
          <a:stretch>
            <a:fillRect/>
          </a:stretch>
        </p:blipFill>
        <p:spPr bwMode="auto">
          <a:xfrm>
            <a:off x="1097139" y="4022646"/>
            <a:ext cx="5486400" cy="20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7470701" y="5117958"/>
            <a:ext cx="3153756" cy="1036623"/>
          </a:xfrm>
          <a:prstGeom prst="wedgeRoundRectCallout">
            <a:avLst>
              <a:gd name="adj1" fmla="val -114453"/>
              <a:gd name="adj2" fmla="val -108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097139" y="1088957"/>
            <a:ext cx="7146198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审核通过，进入下一流程：财务处审核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9" y="1838977"/>
            <a:ext cx="5183918" cy="179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907487" y="3053444"/>
            <a:ext cx="370115" cy="2939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>
            <a:off x="6414206" y="2450289"/>
            <a:ext cx="338667" cy="4443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2989145">
            <a:off x="7083536" y="3688637"/>
            <a:ext cx="430404" cy="1032790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票据领取指南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28" r="18734" b="59620"/>
          <a:stretch>
            <a:fillRect/>
          </a:stretch>
        </p:blipFill>
        <p:spPr bwMode="auto">
          <a:xfrm>
            <a:off x="891821" y="1514477"/>
            <a:ext cx="34656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1163" r="22535" b="49867"/>
          <a:stretch>
            <a:fillRect/>
          </a:stretch>
        </p:blipFill>
        <p:spPr bwMode="auto">
          <a:xfrm>
            <a:off x="8150577" y="1503188"/>
            <a:ext cx="309315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票据申请通过审核的情况</a:t>
            </a:r>
            <a:endParaRPr lang="en-US" altLang="zh-CN" dirty="0"/>
          </a:p>
        </p:txBody>
      </p:sp>
      <p:sp>
        <p:nvSpPr>
          <p:cNvPr id="11" name="圆角矩形标注 10"/>
          <p:cNvSpPr/>
          <p:nvPr/>
        </p:nvSpPr>
        <p:spPr>
          <a:xfrm>
            <a:off x="876939" y="5531555"/>
            <a:ext cx="10366793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财务审核时限为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2~5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，票据申请一旦通过财务审核，会有相应的短信发送至申请人，请申请人根据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信提示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携带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领取票据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1790" r="22753" b="34494"/>
          <a:stretch>
            <a:fillRect/>
          </a:stretch>
        </p:blipFill>
        <p:spPr bwMode="auto">
          <a:xfrm>
            <a:off x="4786488" y="1502838"/>
            <a:ext cx="2901246" cy="39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1388535" y="1014045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200163" y="1025334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8415867" y="1016748"/>
            <a:ext cx="2579510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资金往来结算票据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5" y="1162950"/>
            <a:ext cx="6367534" cy="49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票据领取相关说明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7949994" y="3082318"/>
            <a:ext cx="3158274" cy="1151462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领取流程说明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票据申请未通过审核的情况</a:t>
            </a: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3062120" y="4646198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/>
          <a:stretch>
            <a:fillRect/>
          </a:stretch>
        </p:blipFill>
        <p:spPr bwMode="auto">
          <a:xfrm>
            <a:off x="753141" y="2383968"/>
            <a:ext cx="5201343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042235" y="1059140"/>
            <a:ext cx="4042212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未通过财务审核的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种情况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53889" y="5282959"/>
            <a:ext cx="5492534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因原则性问题退回至申请人，申请人需重新提交负责人审核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699465" y="5289901"/>
            <a:ext cx="4926477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因非原则性问题提请申请人修改，申请人修改后直接提交财务审核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1" y="2383968"/>
            <a:ext cx="5084958" cy="22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箭头 11"/>
          <p:cNvSpPr/>
          <p:nvPr/>
        </p:nvSpPr>
        <p:spPr>
          <a:xfrm>
            <a:off x="8914817" y="465675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2361537">
            <a:off x="4771178" y="1949730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9035297">
            <a:off x="6945514" y="195002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>
            <a:fillRect/>
          </a:stretch>
        </p:blipFill>
        <p:spPr bwMode="auto">
          <a:xfrm>
            <a:off x="1052298" y="1017970"/>
            <a:ext cx="6079092" cy="33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票据申请未通过审核的情况</a:t>
            </a:r>
            <a:endParaRPr lang="zh-CN" altLang="en-US" dirty="0" smtClean="0"/>
          </a:p>
        </p:txBody>
      </p:sp>
      <p:sp>
        <p:nvSpPr>
          <p:cNvPr id="11" name="圆角矩形标注 10"/>
          <p:cNvSpPr/>
          <p:nvPr/>
        </p:nvSpPr>
        <p:spPr>
          <a:xfrm>
            <a:off x="8171970" y="3512252"/>
            <a:ext cx="3323345" cy="2119492"/>
          </a:xfrm>
          <a:prstGeom prst="wedgeRoundRectCallout">
            <a:avLst>
              <a:gd name="adj1" fmla="val -78136"/>
              <a:gd name="adj2" fmla="val -195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因审核不通过而被退回的申请，可在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办事大厅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 —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申请</a:t>
            </a:r>
            <a:r>
              <a:rPr lang="zh-CN" altLang="en-US" sz="2400" dirty="0" smtClean="0"/>
              <a:t>”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里查询修改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3"/>
          <a:stretch>
            <a:fillRect/>
          </a:stretch>
        </p:blipFill>
        <p:spPr bwMode="auto">
          <a:xfrm>
            <a:off x="1052298" y="4571998"/>
            <a:ext cx="61758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历史票据申请查询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13374" y="1182341"/>
            <a:ext cx="3143272" cy="2571750"/>
            <a:chOff x="11424592" y="1340768"/>
            <a:chExt cx="3143272" cy="2571750"/>
          </a:xfrm>
        </p:grpSpPr>
        <p:sp>
          <p:nvSpPr>
            <p:cNvPr id="10" name="Rectangle 18"/>
            <p:cNvSpPr/>
            <p:nvPr/>
          </p:nvSpPr>
          <p:spPr>
            <a:xfrm>
              <a:off x="11424592" y="1340768"/>
              <a:ext cx="3143272" cy="2571750"/>
            </a:xfrm>
            <a:prstGeom prst="rect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27"/>
            <p:cNvSpPr/>
            <p:nvPr/>
          </p:nvSpPr>
          <p:spPr>
            <a:xfrm>
              <a:off x="11924658" y="2340882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1946077" y="1750171"/>
              <a:ext cx="2025237" cy="4156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原有</a:t>
              </a:r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1786418" y="2584137"/>
              <a:ext cx="2626624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EXCEL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申请发送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至邮箱；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QQ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邮件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回复取票；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取票时需携带学院盖章、申请人签字的纸质版申请单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5010" y="3912518"/>
            <a:ext cx="3143272" cy="2571750"/>
            <a:chOff x="12996228" y="3912518"/>
            <a:chExt cx="3143272" cy="2571750"/>
          </a:xfrm>
          <a:solidFill>
            <a:schemeClr val="tx2"/>
          </a:solidFill>
        </p:grpSpPr>
        <p:sp>
          <p:nvSpPr>
            <p:cNvPr id="15" name="Rectangle 20"/>
            <p:cNvSpPr/>
            <p:nvPr/>
          </p:nvSpPr>
          <p:spPr>
            <a:xfrm>
              <a:off x="12996228" y="3912518"/>
              <a:ext cx="3143272" cy="2571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/>
            <p:nvPr/>
          </p:nvSpPr>
          <p:spPr>
            <a:xfrm>
              <a:off x="13512824" y="4870935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3486618" y="4280224"/>
              <a:ext cx="1852848" cy="415601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现有</a:t>
              </a:r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13310419" y="5099676"/>
              <a:ext cx="2633353" cy="115416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填写网页申请；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短信回复</a:t>
              </a:r>
              <a:r>
                <a:rPr lang="zh-CN" altLang="en-US" sz="1400" b="1" dirty="0">
                  <a:solidFill>
                    <a:schemeClr val="bg1"/>
                  </a:solidFill>
                </a:rPr>
                <a:t>取票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仅免税普票需要提供科技处盖章的纸质申请单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6" y="1204919"/>
            <a:ext cx="3894130" cy="25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8" b="16172"/>
          <a:stretch>
            <a:fillRect/>
          </a:stretch>
        </p:blipFill>
        <p:spPr bwMode="auto">
          <a:xfrm>
            <a:off x="1401721" y="959173"/>
            <a:ext cx="3172702" cy="28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>
            <a:fillRect/>
          </a:stretch>
        </p:blipFill>
        <p:spPr bwMode="auto">
          <a:xfrm>
            <a:off x="722489" y="3952979"/>
            <a:ext cx="52625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申请流程对比</a:t>
            </a:r>
            <a:endParaRPr lang="en-US" altLang="zh-C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9" b="33705"/>
          <a:stretch>
            <a:fillRect/>
          </a:stretch>
        </p:blipFill>
        <p:spPr bwMode="auto">
          <a:xfrm>
            <a:off x="9128282" y="3916979"/>
            <a:ext cx="156286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对角圆角矩形 18"/>
          <p:cNvSpPr/>
          <p:nvPr/>
        </p:nvSpPr>
        <p:spPr>
          <a:xfrm>
            <a:off x="519289" y="3919112"/>
            <a:ext cx="10385778" cy="2587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1" name="对角圆角矩形 20"/>
          <p:cNvSpPr/>
          <p:nvPr/>
        </p:nvSpPr>
        <p:spPr>
          <a:xfrm>
            <a:off x="1200464" y="1111343"/>
            <a:ext cx="10381935" cy="265145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3" y="1061683"/>
            <a:ext cx="97805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历史票据查询、打印、下载</a:t>
            </a:r>
            <a:endParaRPr lang="en-US" altLang="zh-CN" dirty="0"/>
          </a:p>
        </p:txBody>
      </p:sp>
      <p:sp>
        <p:nvSpPr>
          <p:cNvPr id="5" name="圆角矩形标注 4"/>
          <p:cNvSpPr/>
          <p:nvPr/>
        </p:nvSpPr>
        <p:spPr>
          <a:xfrm>
            <a:off x="7735502" y="5743222"/>
            <a:ext cx="2401919" cy="680156"/>
          </a:xfrm>
          <a:prstGeom prst="wedgeRoundRectCallout">
            <a:avLst>
              <a:gd name="adj1" fmla="val -56613"/>
              <a:gd name="adj2" fmla="val -1063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点击“办结”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0" y="1032933"/>
            <a:ext cx="8467346" cy="53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9564306" y="4425921"/>
            <a:ext cx="2243872" cy="1150790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历史申请列表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2" y="1064546"/>
            <a:ext cx="11150276" cy="2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历史票据打印与下载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2" y="3650331"/>
            <a:ext cx="5403500" cy="24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8017727" y="4177564"/>
            <a:ext cx="3146984" cy="1229813"/>
          </a:xfrm>
          <a:prstGeom prst="wedgeRoundRectCallout">
            <a:avLst>
              <a:gd name="adj1" fmla="val -106749"/>
              <a:gd name="adj2" fmla="val 19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历史票据打印与下载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696"/>
          <p:cNvSpPr txBox="1"/>
          <p:nvPr/>
        </p:nvSpPr>
        <p:spPr>
          <a:xfrm>
            <a:off x="1283952" y="149222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感谢各位的聆听与支持！</a:t>
            </a:r>
            <a:endParaRPr lang="en-US" altLang="zh-CN" sz="4400" b="1" dirty="0" smtClean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 t="15073" r="5398"/>
          <a:stretch>
            <a:fillRect/>
          </a:stretch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1450780" y="2562580"/>
            <a:ext cx="6464645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地址：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财务处收费管理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科（河海馆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203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室）</a:t>
            </a:r>
            <a:endPara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办公电话：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7143</a:t>
            </a:r>
            <a:endPara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邮箱：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hhdxsfk@qq.com</a:t>
            </a:r>
            <a:endPara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1027" r="6282" b="8440"/>
          <a:stretch>
            <a:fillRect/>
          </a:stretch>
        </p:blipFill>
        <p:spPr bwMode="auto">
          <a:xfrm>
            <a:off x="1621971" y="5083629"/>
            <a:ext cx="1578430" cy="14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4088791" y="5471822"/>
            <a:ext cx="2986923" cy="704069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0" y="4007769"/>
            <a:ext cx="11999724" cy="318696"/>
          </a:xfrm>
          <a:custGeom>
            <a:avLst/>
            <a:gdLst>
              <a:gd name="connsiteX0" fmla="*/ 11694872 w 11999724"/>
              <a:gd name="connsiteY0" fmla="*/ 0 h 318696"/>
              <a:gd name="connsiteX1" fmla="*/ 11999724 w 11999724"/>
              <a:gd name="connsiteY1" fmla="*/ 159349 h 318696"/>
              <a:gd name="connsiteX2" fmla="*/ 11694872 w 11999724"/>
              <a:gd name="connsiteY2" fmla="*/ 318696 h 318696"/>
              <a:gd name="connsiteX3" fmla="*/ 11694872 w 11999724"/>
              <a:gd name="connsiteY3" fmla="*/ 213348 h 318696"/>
              <a:gd name="connsiteX4" fmla="*/ 0 w 11999724"/>
              <a:gd name="connsiteY4" fmla="*/ 213348 h 318696"/>
              <a:gd name="connsiteX5" fmla="*/ 0 w 11999724"/>
              <a:gd name="connsiteY5" fmla="*/ 105348 h 318696"/>
              <a:gd name="connsiteX6" fmla="*/ 11694872 w 11999724"/>
              <a:gd name="connsiteY6" fmla="*/ 105348 h 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724" h="318696">
                <a:moveTo>
                  <a:pt x="11694872" y="0"/>
                </a:moveTo>
                <a:lnTo>
                  <a:pt x="11999724" y="159349"/>
                </a:lnTo>
                <a:lnTo>
                  <a:pt x="11694872" y="318696"/>
                </a:lnTo>
                <a:lnTo>
                  <a:pt x="11694872" y="213348"/>
                </a:lnTo>
                <a:lnTo>
                  <a:pt x="0" y="213348"/>
                </a:lnTo>
                <a:lnTo>
                  <a:pt x="0" y="105348"/>
                </a:lnTo>
                <a:lnTo>
                  <a:pt x="11694872" y="1053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851555" y="3599320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02408" y="3616916"/>
            <a:ext cx="1100402" cy="110040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7" name="椭圆 46"/>
          <p:cNvSpPr/>
          <p:nvPr/>
        </p:nvSpPr>
        <p:spPr>
          <a:xfrm>
            <a:off x="4087658" y="3577941"/>
            <a:ext cx="1178352" cy="117835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8" name="椭圆 47"/>
          <p:cNvSpPr/>
          <p:nvPr/>
        </p:nvSpPr>
        <p:spPr>
          <a:xfrm>
            <a:off x="1603107" y="3609765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9" name="TextBox 3"/>
          <p:cNvSpPr txBox="1"/>
          <p:nvPr/>
        </p:nvSpPr>
        <p:spPr>
          <a:xfrm>
            <a:off x="1719806" y="3947725"/>
            <a:ext cx="85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1294610" y="2422890"/>
            <a:ext cx="1708234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申请人网上填写并提交票据申请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3981794" y="1292897"/>
            <a:ext cx="422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7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</a:t>
            </a:r>
            <a:r>
              <a:rPr lang="zh-CN" altLang="en-US" sz="3200" b="1" dirty="0">
                <a:solidFill>
                  <a:srgbClr val="27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票据</a:t>
            </a:r>
            <a:r>
              <a:rPr lang="zh-CN" altLang="en-US" sz="3200" b="1" dirty="0" smtClean="0">
                <a:solidFill>
                  <a:srgbClr val="27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申请流程</a:t>
            </a:r>
            <a:endParaRPr lang="zh-CN" altLang="en-US" sz="3200" b="1" dirty="0">
              <a:solidFill>
                <a:srgbClr val="27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4224064" y="3844147"/>
            <a:ext cx="9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7011750" y="3844147"/>
            <a:ext cx="79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财务审核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0"/>
          <p:cNvSpPr txBox="1"/>
          <p:nvPr/>
        </p:nvSpPr>
        <p:spPr>
          <a:xfrm>
            <a:off x="9569848" y="3844147"/>
            <a:ext cx="76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领取票据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947032" y="3370501"/>
            <a:ext cx="1459606" cy="1971500"/>
            <a:chOff x="3021724" y="3681673"/>
            <a:chExt cx="1097577" cy="1482506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570512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弧形 58"/>
            <p:cNvSpPr/>
            <p:nvPr/>
          </p:nvSpPr>
          <p:spPr>
            <a:xfrm rot="10800000">
              <a:off x="3021724" y="368167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57582" y="3046094"/>
            <a:ext cx="1380762" cy="1860610"/>
            <a:chOff x="1305660" y="3303568"/>
            <a:chExt cx="1097577" cy="1479012"/>
          </a:xfrm>
        </p:grpSpPr>
        <p:cxnSp>
          <p:nvCxnSpPr>
            <p:cNvPr id="61" name="直接连接符 60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弧形 61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271084" y="3439443"/>
            <a:ext cx="1363050" cy="1836946"/>
            <a:chOff x="9866669" y="3685003"/>
            <a:chExt cx="1097577" cy="1479176"/>
          </a:xfrm>
        </p:grpSpPr>
        <p:sp>
          <p:nvSpPr>
            <p:cNvPr id="73" name="弧形 72"/>
            <p:cNvSpPr/>
            <p:nvPr/>
          </p:nvSpPr>
          <p:spPr>
            <a:xfrm rot="10800000">
              <a:off x="9866669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0415457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12"/>
          <p:cNvSpPr txBox="1"/>
          <p:nvPr/>
        </p:nvSpPr>
        <p:spPr>
          <a:xfrm>
            <a:off x="6619830" y="2481961"/>
            <a:ext cx="1504473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财务工作人员网上审核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2"/>
          <p:cNvSpPr txBox="1"/>
          <p:nvPr/>
        </p:nvSpPr>
        <p:spPr>
          <a:xfrm>
            <a:off x="3695368" y="5398446"/>
            <a:ext cx="2304493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2"/>
          <p:cNvSpPr txBox="1"/>
          <p:nvPr/>
        </p:nvSpPr>
        <p:spPr>
          <a:xfrm>
            <a:off x="8897350" y="5342001"/>
            <a:ext cx="2391135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按照短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通知携带相关材料至财务处领取票据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</a:t>
            </a:r>
            <a:endParaRPr lang="en-US" altLang="zh-CN" dirty="0"/>
          </a:p>
        </p:txBody>
      </p:sp>
      <p:grpSp>
        <p:nvGrpSpPr>
          <p:cNvPr id="82" name="组合 81"/>
          <p:cNvGrpSpPr/>
          <p:nvPr/>
        </p:nvGrpSpPr>
        <p:grpSpPr>
          <a:xfrm>
            <a:off x="6706030" y="3035649"/>
            <a:ext cx="1380762" cy="1860610"/>
            <a:chOff x="1305660" y="3303568"/>
            <a:chExt cx="1097577" cy="1479012"/>
          </a:xfrm>
        </p:grpSpPr>
        <p:cxnSp>
          <p:nvCxnSpPr>
            <p:cNvPr id="83" name="直接连接符 82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弧形 83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1" grpId="0" animBg="1"/>
      <p:bldP spid="43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5" grpId="0"/>
      <p:bldP spid="56" grpId="0"/>
      <p:bldP spid="76" grpId="0"/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7588" y="1456551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5" b="1" dirty="0" smtClean="0">
                <a:solidFill>
                  <a:srgbClr val="27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免盖章</a:t>
            </a:r>
            <a:endParaRPr lang="zh-CN" altLang="en-US" sz="2025" b="1" dirty="0">
              <a:solidFill>
                <a:srgbClr val="27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7588" y="1836592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流程下免去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盖章、申请人签字的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手续。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897" y="1555244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897" y="2854303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588" y="2764403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20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202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7587" y="3144236"/>
            <a:ext cx="387372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填写申请时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自动校验信息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，实时反馈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，易于申请人及时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897" y="4153362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897" y="5452420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7588" y="4072255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5" b="1" dirty="0" smtClean="0">
                <a:solidFill>
                  <a:srgbClr val="27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数据全</a:t>
            </a:r>
            <a:endParaRPr lang="zh-CN" altLang="en-US" sz="2025" b="1" dirty="0">
              <a:solidFill>
                <a:srgbClr val="27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7588" y="4451880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系统自动保存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，并提供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检索查询功能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588" y="5380106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可移动</a:t>
            </a:r>
            <a:endParaRPr lang="zh-CN" altLang="en-US" sz="202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7587" y="5759524"/>
            <a:ext cx="3389405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提供移动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河海）界面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，方便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随时申请、审核。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368900" y="1395101"/>
            <a:ext cx="2459212" cy="4707204"/>
          </a:xfrm>
          <a:custGeom>
            <a:avLst/>
            <a:gdLst>
              <a:gd name="T0" fmla="*/ 377 w 465"/>
              <a:gd name="T1" fmla="*/ 485 h 892"/>
              <a:gd name="T2" fmla="*/ 362 w 465"/>
              <a:gd name="T3" fmla="*/ 446 h 892"/>
              <a:gd name="T4" fmla="*/ 444 w 465"/>
              <a:gd name="T5" fmla="*/ 352 h 892"/>
              <a:gd name="T6" fmla="*/ 334 w 465"/>
              <a:gd name="T7" fmla="*/ 178 h 892"/>
              <a:gd name="T8" fmla="*/ 194 w 465"/>
              <a:gd name="T9" fmla="*/ 61 h 892"/>
              <a:gd name="T10" fmla="*/ 199 w 465"/>
              <a:gd name="T11" fmla="*/ 57 h 892"/>
              <a:gd name="T12" fmla="*/ 199 w 465"/>
              <a:gd name="T13" fmla="*/ 48 h 892"/>
              <a:gd name="T14" fmla="*/ 199 w 465"/>
              <a:gd name="T15" fmla="*/ 41 h 892"/>
              <a:gd name="T16" fmla="*/ 195 w 465"/>
              <a:gd name="T17" fmla="*/ 36 h 892"/>
              <a:gd name="T18" fmla="*/ 201 w 465"/>
              <a:gd name="T19" fmla="*/ 0 h 892"/>
              <a:gd name="T20" fmla="*/ 170 w 465"/>
              <a:gd name="T21" fmla="*/ 36 h 892"/>
              <a:gd name="T22" fmla="*/ 169 w 465"/>
              <a:gd name="T23" fmla="*/ 45 h 892"/>
              <a:gd name="T24" fmla="*/ 170 w 465"/>
              <a:gd name="T25" fmla="*/ 53 h 892"/>
              <a:gd name="T26" fmla="*/ 170 w 465"/>
              <a:gd name="T27" fmla="*/ 61 h 892"/>
              <a:gd name="T28" fmla="*/ 176 w 465"/>
              <a:gd name="T29" fmla="*/ 67 h 892"/>
              <a:gd name="T30" fmla="*/ 0 w 465"/>
              <a:gd name="T31" fmla="*/ 448 h 892"/>
              <a:gd name="T32" fmla="*/ 174 w 465"/>
              <a:gd name="T33" fmla="*/ 832 h 892"/>
              <a:gd name="T34" fmla="*/ 166 w 465"/>
              <a:gd name="T35" fmla="*/ 836 h 892"/>
              <a:gd name="T36" fmla="*/ 166 w 465"/>
              <a:gd name="T37" fmla="*/ 844 h 892"/>
              <a:gd name="T38" fmla="*/ 166 w 465"/>
              <a:gd name="T39" fmla="*/ 852 h 892"/>
              <a:gd name="T40" fmla="*/ 175 w 465"/>
              <a:gd name="T41" fmla="*/ 856 h 892"/>
              <a:gd name="T42" fmla="*/ 212 w 465"/>
              <a:gd name="T43" fmla="*/ 876 h 892"/>
              <a:gd name="T44" fmla="*/ 195 w 465"/>
              <a:gd name="T45" fmla="*/ 856 h 892"/>
              <a:gd name="T46" fmla="*/ 197 w 465"/>
              <a:gd name="T47" fmla="*/ 848 h 892"/>
              <a:gd name="T48" fmla="*/ 195 w 465"/>
              <a:gd name="T49" fmla="*/ 840 h 892"/>
              <a:gd name="T50" fmla="*/ 195 w 465"/>
              <a:gd name="T51" fmla="*/ 832 h 892"/>
              <a:gd name="T52" fmla="*/ 207 w 465"/>
              <a:gd name="T53" fmla="*/ 814 h 892"/>
              <a:gd name="T54" fmla="*/ 438 w 465"/>
              <a:gd name="T55" fmla="*/ 610 h 892"/>
              <a:gd name="T56" fmla="*/ 359 w 465"/>
              <a:gd name="T57" fmla="*/ 646 h 892"/>
              <a:gd name="T58" fmla="*/ 181 w 465"/>
              <a:gd name="T59" fmla="*/ 817 h 892"/>
              <a:gd name="T60" fmla="*/ 181 w 465"/>
              <a:gd name="T61" fmla="*/ 76 h 892"/>
              <a:gd name="T62" fmla="*/ 359 w 465"/>
              <a:gd name="T63" fmla="*/ 247 h 892"/>
              <a:gd name="T64" fmla="*/ 372 w 465"/>
              <a:gd name="T65" fmla="*/ 371 h 892"/>
              <a:gd name="T66" fmla="*/ 331 w 465"/>
              <a:gd name="T67" fmla="*/ 446 h 892"/>
              <a:gd name="T68" fmla="*/ 331 w 465"/>
              <a:gd name="T69" fmla="*/ 447 h 892"/>
              <a:gd name="T70" fmla="*/ 403 w 465"/>
              <a:gd name="T71" fmla="*/ 558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5" h="892">
                <a:moveTo>
                  <a:pt x="444" y="541"/>
                </a:moveTo>
                <a:cubicBezTo>
                  <a:pt x="424" y="523"/>
                  <a:pt x="395" y="510"/>
                  <a:pt x="377" y="485"/>
                </a:cubicBezTo>
                <a:cubicBezTo>
                  <a:pt x="362" y="464"/>
                  <a:pt x="362" y="450"/>
                  <a:pt x="362" y="447"/>
                </a:cubicBezTo>
                <a:cubicBezTo>
                  <a:pt x="362" y="446"/>
                  <a:pt x="362" y="446"/>
                  <a:pt x="362" y="446"/>
                </a:cubicBezTo>
                <a:cubicBezTo>
                  <a:pt x="362" y="443"/>
                  <a:pt x="362" y="429"/>
                  <a:pt x="377" y="407"/>
                </a:cubicBezTo>
                <a:cubicBezTo>
                  <a:pt x="395" y="382"/>
                  <a:pt x="424" y="370"/>
                  <a:pt x="444" y="352"/>
                </a:cubicBezTo>
                <a:cubicBezTo>
                  <a:pt x="465" y="333"/>
                  <a:pt x="455" y="309"/>
                  <a:pt x="438" y="283"/>
                </a:cubicBezTo>
                <a:cubicBezTo>
                  <a:pt x="420" y="256"/>
                  <a:pt x="386" y="220"/>
                  <a:pt x="334" y="178"/>
                </a:cubicBezTo>
                <a:cubicBezTo>
                  <a:pt x="282" y="136"/>
                  <a:pt x="207" y="79"/>
                  <a:pt x="207" y="79"/>
                </a:cubicBezTo>
                <a:cubicBezTo>
                  <a:pt x="207" y="79"/>
                  <a:pt x="198" y="73"/>
                  <a:pt x="194" y="61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8" y="61"/>
                  <a:pt x="199" y="59"/>
                  <a:pt x="199" y="57"/>
                </a:cubicBezTo>
                <a:cubicBezTo>
                  <a:pt x="199" y="55"/>
                  <a:pt x="198" y="53"/>
                  <a:pt x="195" y="53"/>
                </a:cubicBezTo>
                <a:cubicBezTo>
                  <a:pt x="198" y="53"/>
                  <a:pt x="199" y="51"/>
                  <a:pt x="199" y="48"/>
                </a:cubicBezTo>
                <a:cubicBezTo>
                  <a:pt x="199" y="47"/>
                  <a:pt x="198" y="45"/>
                  <a:pt x="197" y="45"/>
                </a:cubicBezTo>
                <a:cubicBezTo>
                  <a:pt x="198" y="44"/>
                  <a:pt x="199" y="42"/>
                  <a:pt x="199" y="41"/>
                </a:cubicBezTo>
                <a:cubicBezTo>
                  <a:pt x="199" y="38"/>
                  <a:pt x="198" y="36"/>
                  <a:pt x="195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200" y="24"/>
                  <a:pt x="212" y="17"/>
                  <a:pt x="212" y="17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0"/>
                  <a:pt x="179" y="14"/>
                  <a:pt x="175" y="36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68" y="36"/>
                  <a:pt x="166" y="38"/>
                  <a:pt x="166" y="41"/>
                </a:cubicBezTo>
                <a:cubicBezTo>
                  <a:pt x="166" y="42"/>
                  <a:pt x="167" y="44"/>
                  <a:pt x="169" y="45"/>
                </a:cubicBezTo>
                <a:cubicBezTo>
                  <a:pt x="167" y="45"/>
                  <a:pt x="166" y="47"/>
                  <a:pt x="166" y="48"/>
                </a:cubicBezTo>
                <a:cubicBezTo>
                  <a:pt x="166" y="51"/>
                  <a:pt x="168" y="53"/>
                  <a:pt x="170" y="53"/>
                </a:cubicBezTo>
                <a:cubicBezTo>
                  <a:pt x="168" y="53"/>
                  <a:pt x="166" y="55"/>
                  <a:pt x="166" y="57"/>
                </a:cubicBezTo>
                <a:cubicBezTo>
                  <a:pt x="166" y="59"/>
                  <a:pt x="168" y="61"/>
                  <a:pt x="170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3"/>
                  <a:pt x="175" y="65"/>
                  <a:pt x="176" y="67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8"/>
                  <a:pt x="0" y="448"/>
                  <a:pt x="0" y="448"/>
                </a:cubicBezTo>
                <a:cubicBezTo>
                  <a:pt x="176" y="826"/>
                  <a:pt x="176" y="826"/>
                  <a:pt x="176" y="826"/>
                </a:cubicBezTo>
                <a:cubicBezTo>
                  <a:pt x="175" y="828"/>
                  <a:pt x="174" y="830"/>
                  <a:pt x="174" y="832"/>
                </a:cubicBezTo>
                <a:cubicBezTo>
                  <a:pt x="170" y="832"/>
                  <a:pt x="170" y="832"/>
                  <a:pt x="170" y="832"/>
                </a:cubicBezTo>
                <a:cubicBezTo>
                  <a:pt x="168" y="832"/>
                  <a:pt x="166" y="833"/>
                  <a:pt x="166" y="836"/>
                </a:cubicBezTo>
                <a:cubicBezTo>
                  <a:pt x="166" y="838"/>
                  <a:pt x="168" y="840"/>
                  <a:pt x="170" y="840"/>
                </a:cubicBezTo>
                <a:cubicBezTo>
                  <a:pt x="168" y="840"/>
                  <a:pt x="166" y="842"/>
                  <a:pt x="166" y="844"/>
                </a:cubicBezTo>
                <a:cubicBezTo>
                  <a:pt x="166" y="846"/>
                  <a:pt x="167" y="848"/>
                  <a:pt x="169" y="848"/>
                </a:cubicBezTo>
                <a:cubicBezTo>
                  <a:pt x="167" y="849"/>
                  <a:pt x="166" y="850"/>
                  <a:pt x="166" y="852"/>
                </a:cubicBezTo>
                <a:cubicBezTo>
                  <a:pt x="166" y="854"/>
                  <a:pt x="168" y="856"/>
                  <a:pt x="170" y="856"/>
                </a:cubicBezTo>
                <a:cubicBezTo>
                  <a:pt x="175" y="856"/>
                  <a:pt x="175" y="856"/>
                  <a:pt x="175" y="856"/>
                </a:cubicBezTo>
                <a:cubicBezTo>
                  <a:pt x="179" y="879"/>
                  <a:pt x="201" y="892"/>
                  <a:pt x="201" y="892"/>
                </a:cubicBezTo>
                <a:cubicBezTo>
                  <a:pt x="212" y="876"/>
                  <a:pt x="212" y="876"/>
                  <a:pt x="212" y="876"/>
                </a:cubicBezTo>
                <a:cubicBezTo>
                  <a:pt x="212" y="876"/>
                  <a:pt x="200" y="869"/>
                  <a:pt x="195" y="856"/>
                </a:cubicBezTo>
                <a:cubicBezTo>
                  <a:pt x="195" y="856"/>
                  <a:pt x="195" y="856"/>
                  <a:pt x="195" y="856"/>
                </a:cubicBezTo>
                <a:cubicBezTo>
                  <a:pt x="198" y="856"/>
                  <a:pt x="199" y="854"/>
                  <a:pt x="199" y="852"/>
                </a:cubicBezTo>
                <a:cubicBezTo>
                  <a:pt x="199" y="850"/>
                  <a:pt x="198" y="849"/>
                  <a:pt x="197" y="848"/>
                </a:cubicBezTo>
                <a:cubicBezTo>
                  <a:pt x="198" y="848"/>
                  <a:pt x="199" y="846"/>
                  <a:pt x="199" y="844"/>
                </a:cubicBezTo>
                <a:cubicBezTo>
                  <a:pt x="199" y="842"/>
                  <a:pt x="198" y="840"/>
                  <a:pt x="195" y="840"/>
                </a:cubicBezTo>
                <a:cubicBezTo>
                  <a:pt x="198" y="840"/>
                  <a:pt x="199" y="838"/>
                  <a:pt x="199" y="836"/>
                </a:cubicBezTo>
                <a:cubicBezTo>
                  <a:pt x="199" y="833"/>
                  <a:pt x="198" y="832"/>
                  <a:pt x="195" y="832"/>
                </a:cubicBezTo>
                <a:cubicBezTo>
                  <a:pt x="194" y="832"/>
                  <a:pt x="194" y="832"/>
                  <a:pt x="194" y="832"/>
                </a:cubicBezTo>
                <a:cubicBezTo>
                  <a:pt x="198" y="820"/>
                  <a:pt x="207" y="814"/>
                  <a:pt x="207" y="814"/>
                </a:cubicBezTo>
                <a:cubicBezTo>
                  <a:pt x="207" y="814"/>
                  <a:pt x="282" y="757"/>
                  <a:pt x="334" y="715"/>
                </a:cubicBezTo>
                <a:cubicBezTo>
                  <a:pt x="386" y="673"/>
                  <a:pt x="420" y="637"/>
                  <a:pt x="438" y="610"/>
                </a:cubicBezTo>
                <a:cubicBezTo>
                  <a:pt x="455" y="583"/>
                  <a:pt x="465" y="559"/>
                  <a:pt x="444" y="541"/>
                </a:cubicBezTo>
                <a:close/>
                <a:moveTo>
                  <a:pt x="359" y="646"/>
                </a:moveTo>
                <a:cubicBezTo>
                  <a:pt x="313" y="698"/>
                  <a:pt x="209" y="788"/>
                  <a:pt x="192" y="804"/>
                </a:cubicBezTo>
                <a:cubicBezTo>
                  <a:pt x="187" y="809"/>
                  <a:pt x="183" y="813"/>
                  <a:pt x="181" y="817"/>
                </a:cubicBezTo>
                <a:cubicBezTo>
                  <a:pt x="9" y="446"/>
                  <a:pt x="9" y="446"/>
                  <a:pt x="9" y="44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3" y="80"/>
                  <a:pt x="187" y="84"/>
                  <a:pt x="192" y="89"/>
                </a:cubicBezTo>
                <a:cubicBezTo>
                  <a:pt x="209" y="104"/>
                  <a:pt x="313" y="195"/>
                  <a:pt x="359" y="247"/>
                </a:cubicBezTo>
                <a:cubicBezTo>
                  <a:pt x="405" y="299"/>
                  <a:pt x="406" y="320"/>
                  <a:pt x="403" y="334"/>
                </a:cubicBezTo>
                <a:cubicBezTo>
                  <a:pt x="400" y="348"/>
                  <a:pt x="385" y="359"/>
                  <a:pt x="372" y="371"/>
                </a:cubicBezTo>
                <a:cubicBezTo>
                  <a:pt x="360" y="382"/>
                  <a:pt x="332" y="404"/>
                  <a:pt x="331" y="446"/>
                </a:cubicBezTo>
                <a:cubicBezTo>
                  <a:pt x="331" y="446"/>
                  <a:pt x="331" y="446"/>
                  <a:pt x="331" y="446"/>
                </a:cubicBezTo>
                <a:cubicBezTo>
                  <a:pt x="331" y="446"/>
                  <a:pt x="331" y="447"/>
                  <a:pt x="331" y="447"/>
                </a:cubicBezTo>
                <a:cubicBezTo>
                  <a:pt x="331" y="447"/>
                  <a:pt x="331" y="447"/>
                  <a:pt x="331" y="447"/>
                </a:cubicBezTo>
                <a:cubicBezTo>
                  <a:pt x="332" y="488"/>
                  <a:pt x="360" y="510"/>
                  <a:pt x="372" y="522"/>
                </a:cubicBezTo>
                <a:cubicBezTo>
                  <a:pt x="385" y="533"/>
                  <a:pt x="400" y="544"/>
                  <a:pt x="403" y="558"/>
                </a:cubicBezTo>
                <a:cubicBezTo>
                  <a:pt x="406" y="572"/>
                  <a:pt x="405" y="594"/>
                  <a:pt x="359" y="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19687089">
            <a:off x="1067038" y="2709198"/>
            <a:ext cx="3558431" cy="228708"/>
            <a:chOff x="1241425" y="3796040"/>
            <a:chExt cx="3558431" cy="228708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燕尾形 19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20903621">
            <a:off x="1260155" y="3302566"/>
            <a:ext cx="3558431" cy="228708"/>
            <a:chOff x="1241425" y="3796040"/>
            <a:chExt cx="3558431" cy="228708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燕尾形 22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912911" flipV="1">
            <a:off x="1067039" y="4634301"/>
            <a:ext cx="3558431" cy="228708"/>
            <a:chOff x="1241425" y="3796040"/>
            <a:chExt cx="3558431" cy="22870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燕尾形 25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696379" flipV="1">
            <a:off x="1260156" y="4038910"/>
            <a:ext cx="3558431" cy="228708"/>
            <a:chOff x="1241425" y="3796040"/>
            <a:chExt cx="3558431" cy="22870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燕尾形 28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申请流程的优点</a:t>
            </a:r>
            <a:endParaRPr lang="en-US" altLang="zh-CN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1027" r="6282" b="8440"/>
          <a:stretch>
            <a:fillRect/>
          </a:stretch>
        </p:blipFill>
        <p:spPr bwMode="auto">
          <a:xfrm>
            <a:off x="9606738" y="5561840"/>
            <a:ext cx="789306" cy="74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圆角矩形标注 31"/>
          <p:cNvSpPr/>
          <p:nvPr/>
        </p:nvSpPr>
        <p:spPr>
          <a:xfrm>
            <a:off x="10695305" y="5659814"/>
            <a:ext cx="1191896" cy="486636"/>
          </a:xfrm>
          <a:prstGeom prst="wedgeRoundRectCallout">
            <a:avLst>
              <a:gd name="adj1" fmla="val -71425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40091 0.45324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26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85185E-6 L -0.45208 0.18032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90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4.44444E-6 L -0.45794 -0.1595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79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-1.11111E-6 L -0.39492 -0.4254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</a:t>
              </a: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05337" y="5575283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登录入口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98847"/>
            <a:ext cx="10597797" cy="806804"/>
          </a:xfrm>
        </p:spPr>
        <p:txBody>
          <a:bodyPr/>
          <a:lstStyle/>
          <a:p>
            <a:r>
              <a:rPr lang="zh-CN" altLang="en-US" dirty="0"/>
              <a:t>登录</a:t>
            </a:r>
            <a:r>
              <a:rPr lang="zh-CN" altLang="en-US" dirty="0" smtClean="0"/>
              <a:t>入口：河海大学</a:t>
            </a:r>
            <a:r>
              <a:rPr lang="zh-CN" altLang="en-US" b="1" dirty="0"/>
              <a:t>信息门户</a:t>
            </a:r>
            <a:r>
              <a:rPr lang="zh-CN" altLang="en-US" dirty="0"/>
              <a:t>（http://my.hhu.edu.cn/login.portal）中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我的应用 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/>
              <a:t>办事</a:t>
            </a:r>
            <a:r>
              <a:rPr lang="zh-CN" altLang="en-US" b="1" dirty="0" smtClean="0"/>
              <a:t>大厅</a:t>
            </a:r>
            <a:r>
              <a:rPr lang="zh-CN" altLang="en-US" dirty="0" smtClean="0"/>
              <a:t>”板块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803103"/>
            <a:ext cx="5868636" cy="45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6701742" y="5599574"/>
            <a:ext cx="2199190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 smtClean="0"/>
              <a:t>登录入口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7779094" y="2696037"/>
            <a:ext cx="3676659" cy="1201049"/>
          </a:xfrm>
          <a:prstGeom prst="wedgeRoundRectCallout">
            <a:avLst>
              <a:gd name="adj1" fmla="val -70299"/>
              <a:gd name="adj2" fmla="val 1966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请教工使用本人的用户名及密码登陆“信息门户”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33779" y="99828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启动流程：</a:t>
            </a:r>
            <a:r>
              <a:rPr lang="en-US" altLang="zh-CN" dirty="0" smtClean="0"/>
              <a:t>“</a:t>
            </a:r>
            <a:r>
              <a:rPr lang="zh-CN" altLang="en-US" dirty="0"/>
              <a:t>财务</a:t>
            </a:r>
            <a:r>
              <a:rPr lang="zh-CN" altLang="en-US" dirty="0" smtClean="0"/>
              <a:t>服务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 smtClean="0"/>
              <a:t>票据申请</a:t>
            </a:r>
            <a:r>
              <a:rPr lang="zh-CN" altLang="en-US" dirty="0" smtClean="0"/>
              <a:t>”</a:t>
            </a:r>
            <a:r>
              <a:rPr lang="en-US" altLang="zh-CN" dirty="0"/>
              <a:t> 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点击“</a:t>
            </a:r>
            <a:r>
              <a:rPr lang="zh-CN" altLang="en-US" b="1" dirty="0"/>
              <a:t>开始办理</a:t>
            </a:r>
            <a:r>
              <a:rPr lang="zh-CN" altLang="en-US" dirty="0" smtClean="0"/>
              <a:t>”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01619" y="5204458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启动流程</a:t>
            </a:r>
            <a:endParaRPr lang="zh-CN" altLang="en-US" dirty="0"/>
          </a:p>
        </p:txBody>
      </p:sp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启动流程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2481"/>
          <a:stretch>
            <a:fillRect/>
          </a:stretch>
        </p:blipFill>
        <p:spPr bwMode="auto">
          <a:xfrm>
            <a:off x="1078524" y="1451054"/>
            <a:ext cx="7039618" cy="464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8152009" y="5238325"/>
            <a:ext cx="1296792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6769" r="9096"/>
          <a:stretch>
            <a:fillRect/>
          </a:stretch>
        </p:blipFill>
        <p:spPr bwMode="auto">
          <a:xfrm>
            <a:off x="428978" y="1614310"/>
            <a:ext cx="5644446" cy="36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票据申请流程图</a:t>
            </a:r>
            <a:endParaRPr lang="en-US" altLang="zh-CN" dirty="0"/>
          </a:p>
        </p:txBody>
      </p:sp>
      <p:sp>
        <p:nvSpPr>
          <p:cNvPr id="8" name="内容占位符 1"/>
          <p:cNvSpPr txBox="1"/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770411" y="5835567"/>
            <a:ext cx="2117678" cy="632966"/>
          </a:xfrm>
          <a:prstGeom prst="wedgeRoundRectCallout">
            <a:avLst>
              <a:gd name="adj1" fmla="val 26397"/>
              <a:gd name="adj2" fmla="val -237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6948739" y="1961844"/>
            <a:ext cx="4148239" cy="25311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6100409" y="322741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1429</Words>
  <Application>WPS 演示</Application>
  <PresentationFormat>自定义</PresentationFormat>
  <Paragraphs>307</Paragraphs>
  <Slides>33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Georgia</vt:lpstr>
      <vt:lpstr>微软雅黑</vt:lpstr>
      <vt:lpstr>Bebas Neue Bold</vt:lpstr>
      <vt:lpstr>Segoe Print</vt:lpstr>
      <vt:lpstr>Trebuchet MS</vt:lpstr>
      <vt:lpstr>Arial Unicode MS</vt:lpstr>
      <vt:lpstr>方正姚体</vt:lpstr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登录入口</vt:lpstr>
      <vt:lpstr>启动流程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天津神州浩天科技有限公司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szht</dc:creator>
  <cp:lastModifiedBy>lenovo</cp:lastModifiedBy>
  <cp:revision>1903</cp:revision>
  <cp:lastPrinted>2017-09-05T01:36:00Z</cp:lastPrinted>
  <dcterms:created xsi:type="dcterms:W3CDTF">2014-04-15T03:24:00Z</dcterms:created>
  <dcterms:modified xsi:type="dcterms:W3CDTF">2022-03-01T01:50:14Z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18D0109EAF9C404DA8A169B1C4F711BC</vt:lpwstr>
  </property>
</Properties>
</file>