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736" r:id="rId1"/>
  </p:sldMasterIdLst>
  <p:notesMasterIdLst>
    <p:notesMasterId r:id="rId35"/>
  </p:notesMasterIdLst>
  <p:sldIdLst>
    <p:sldId id="2662" r:id="rId2"/>
    <p:sldId id="2227" r:id="rId3"/>
    <p:sldId id="2661" r:id="rId4"/>
    <p:sldId id="2659" r:id="rId5"/>
    <p:sldId id="2658" r:id="rId6"/>
    <p:sldId id="2638" r:id="rId7"/>
    <p:sldId id="2639" r:id="rId8"/>
    <p:sldId id="2626" r:id="rId9"/>
    <p:sldId id="2627" r:id="rId10"/>
    <p:sldId id="2630" r:id="rId11"/>
    <p:sldId id="2631" r:id="rId12"/>
    <p:sldId id="2632" r:id="rId13"/>
    <p:sldId id="2633" r:id="rId14"/>
    <p:sldId id="2575" r:id="rId15"/>
    <p:sldId id="2634" r:id="rId16"/>
    <p:sldId id="2636" r:id="rId17"/>
    <p:sldId id="2653" r:id="rId18"/>
    <p:sldId id="2641" r:id="rId19"/>
    <p:sldId id="2652" r:id="rId20"/>
    <p:sldId id="2665" r:id="rId21"/>
    <p:sldId id="2642" r:id="rId22"/>
    <p:sldId id="2667" r:id="rId23"/>
    <p:sldId id="2643" r:id="rId24"/>
    <p:sldId id="2654" r:id="rId25"/>
    <p:sldId id="2655" r:id="rId26"/>
    <p:sldId id="2656" r:id="rId27"/>
    <p:sldId id="2666" r:id="rId28"/>
    <p:sldId id="2664" r:id="rId29"/>
    <p:sldId id="2649" r:id="rId30"/>
    <p:sldId id="2650" r:id="rId31"/>
    <p:sldId id="2651" r:id="rId32"/>
    <p:sldId id="2657" r:id="rId33"/>
    <p:sldId id="2668" r:id="rId34"/>
  </p:sldIdLst>
  <p:sldSz cx="12192000" cy="6858000"/>
  <p:notesSz cx="6761163" cy="9942513"/>
  <p:embeddedFontLst>
    <p:embeddedFont>
      <p:font typeface="Trebuchet MS" panose="020B0603020202020204" pitchFamily="34" charset="0"/>
      <p:regular r:id="rId36"/>
      <p:bold r:id="rId37"/>
      <p:italic r:id="rId38"/>
      <p:boldItalic r:id="rId39"/>
    </p:embeddedFont>
    <p:embeddedFont>
      <p:font typeface="方正姚体" panose="02010601030101010101" pitchFamily="2" charset="-122"/>
      <p:regular r:id="rId40"/>
    </p:embeddedFont>
    <p:embeddedFont>
      <p:font typeface="微软雅黑" panose="020B0503020204020204" pitchFamily="34" charset="-122"/>
      <p:regular r:id="rId41"/>
      <p:bold r:id="rId42"/>
    </p:embeddedFont>
    <p:embeddedFont>
      <p:font typeface="Calibri" panose="020F0502020204030204" pitchFamily="34" charset="0"/>
      <p:regular r:id="rId43"/>
      <p:bold r:id="rId44"/>
      <p:italic r:id="rId45"/>
      <p:boldItalic r:id="rId46"/>
    </p:embeddedFont>
    <p:embeddedFont>
      <p:font typeface="Georgia" panose="02040502050405020303" pitchFamily="18" charset="0"/>
      <p:regular r:id="rId47"/>
      <p:bold r:id="rId48"/>
      <p:italic r:id="rId49"/>
      <p:boldItalic r:id="rId50"/>
    </p:embeddedFont>
  </p:embeddedFont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nzheng" initials="r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6A6A"/>
    <a:srgbClr val="FD3631"/>
    <a:srgbClr val="F09A34"/>
    <a:srgbClr val="1C4885"/>
    <a:srgbClr val="FFD68B"/>
    <a:srgbClr val="F1BC55"/>
    <a:srgbClr val="FE5050"/>
    <a:srgbClr val="92D050"/>
    <a:srgbClr val="D608BD"/>
    <a:srgbClr val="141A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9" autoAdjust="0"/>
    <p:restoredTop sz="94074" autoAdjust="0"/>
  </p:normalViewPr>
  <p:slideViewPr>
    <p:cSldViewPr snapToGrid="0">
      <p:cViewPr>
        <p:scale>
          <a:sx n="87" d="100"/>
          <a:sy n="87" d="100"/>
        </p:scale>
        <p:origin x="-612" y="-72"/>
      </p:cViewPr>
      <p:guideLst>
        <p:guide orient="horz" pos="2198"/>
        <p:guide pos="380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7.fntdata"/><Relationship Id="rId47" Type="http://schemas.openxmlformats.org/officeDocument/2006/relationships/font" Target="fonts/font12.fntdata"/><Relationship Id="rId50" Type="http://schemas.openxmlformats.org/officeDocument/2006/relationships/font" Target="fonts/font15.fntdata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6.fntdata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49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9.fntdata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48" Type="http://schemas.openxmlformats.org/officeDocument/2006/relationships/font" Target="fonts/font13.fntdata"/><Relationship Id="rId8" Type="http://schemas.openxmlformats.org/officeDocument/2006/relationships/slide" Target="slides/slide7.xml"/><Relationship Id="rId51" Type="http://schemas.openxmlformats.org/officeDocument/2006/relationships/commentAuthors" Target="commentAuthors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592520B-0DD8-4FE9-BCF3-AD924C6E8ACB}" type="datetimeFigureOut">
              <a:rPr lang="zh-CN" altLang="en-US"/>
              <a:pPr>
                <a:defRPr/>
              </a:pPr>
              <a:t>2019-05-28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C5DFEF3-958D-45C9-8965-FA91BD54733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76400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83633-26CA-4EE3-A5AF-CD25BCB2EF3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21006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5DFEF3-958D-45C9-8965-FA91BD54733A}" type="slidenum">
              <a:rPr lang="zh-CN" altLang="en-US" smtClean="0"/>
              <a:pPr>
                <a:defRPr/>
              </a:pPr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18791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5DFEF3-958D-45C9-8965-FA91BD54733A}" type="slidenum">
              <a:rPr lang="zh-CN" altLang="en-US" smtClean="0"/>
              <a:pPr>
                <a:defRPr/>
              </a:pPr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18791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5DFEF3-958D-45C9-8965-FA91BD54733A}" type="slidenum">
              <a:rPr lang="zh-CN" altLang="en-US" smtClean="0"/>
              <a:pPr>
                <a:defRPr/>
              </a:pPr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18791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5DFEF3-958D-45C9-8965-FA91BD54733A}" type="slidenum">
              <a:rPr lang="zh-CN" altLang="en-US" smtClean="0"/>
              <a:pPr>
                <a:defRPr/>
              </a:pPr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18791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5DFEF3-958D-45C9-8965-FA91BD54733A}" type="slidenum">
              <a:rPr lang="zh-CN" altLang="en-US" smtClean="0"/>
              <a:pPr>
                <a:defRPr/>
              </a:pPr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18791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5DFEF3-958D-45C9-8965-FA91BD54733A}" type="slidenum">
              <a:rPr lang="zh-CN" altLang="en-US" smtClean="0"/>
              <a:pPr>
                <a:defRPr/>
              </a:pPr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18791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5DFEF3-958D-45C9-8965-FA91BD54733A}" type="slidenum">
              <a:rPr lang="zh-CN" altLang="en-US" smtClean="0"/>
              <a:pPr>
                <a:defRPr/>
              </a:pPr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1879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5DFEF3-958D-45C9-8965-FA91BD54733A}" type="slidenum">
              <a:rPr lang="zh-CN" altLang="en-US" smtClean="0"/>
              <a:pPr>
                <a:defRPr/>
              </a:pPr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18791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5DFEF3-958D-45C9-8965-FA91BD54733A}" type="slidenum">
              <a:rPr lang="zh-CN" altLang="en-US" smtClean="0"/>
              <a:pPr>
                <a:defRPr/>
              </a:pPr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18791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5DFEF3-958D-45C9-8965-FA91BD54733A}" type="slidenum">
              <a:rPr lang="zh-CN" altLang="en-US" smtClean="0"/>
              <a:pPr>
                <a:defRPr/>
              </a:pPr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18791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5DFEF3-958D-45C9-8965-FA91BD54733A}" type="slidenum">
              <a:rPr lang="zh-CN" altLang="en-US" smtClean="0"/>
              <a:pPr>
                <a:defRPr/>
              </a:pPr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18791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5DFEF3-958D-45C9-8965-FA91BD54733A}" type="slidenum">
              <a:rPr lang="zh-CN" altLang="en-US" smtClean="0"/>
              <a:pPr>
                <a:defRPr/>
              </a:pPr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18791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5DFEF3-958D-45C9-8965-FA91BD54733A}" type="slidenum">
              <a:rPr lang="zh-CN" altLang="en-US" smtClean="0"/>
              <a:pPr>
                <a:defRPr/>
              </a:pPr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18791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5DFEF3-958D-45C9-8965-FA91BD54733A}" type="slidenum">
              <a:rPr lang="zh-CN" altLang="en-US" smtClean="0"/>
              <a:pPr>
                <a:defRPr/>
              </a:pPr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18791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5DFEF3-958D-45C9-8965-FA91BD54733A}" type="slidenum">
              <a:rPr lang="zh-CN" altLang="en-US" smtClean="0"/>
              <a:pPr>
                <a:defRPr/>
              </a:pPr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1879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62D2B2-AA75-404E-91D7-AF5E2629C40B}" type="datetime1">
              <a:rPr lang="zh-CN" altLang="en-US" smtClean="0"/>
              <a:pPr>
                <a:defRPr/>
              </a:pPr>
              <a:t>2019-05-28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327D4A-7591-43AB-8070-EE48A2C741F1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49764D-7F3D-425F-BBF6-B6C0A888AF50}" type="datetime1">
              <a:rPr lang="zh-CN" altLang="en-US" smtClean="0"/>
              <a:pPr>
                <a:defRPr/>
              </a:pPr>
              <a:t>2019-05-28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373B2A-9018-43EC-8D39-A825C7D84901}" type="slidenum">
              <a:rPr lang="zh-CN" altLang="en-US" smtClean="0"/>
              <a:pPr>
                <a:defRPr/>
              </a:pPr>
              <a:t>‹#›</a:t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49764D-7F3D-425F-BBF6-B6C0A888AF50}" type="datetime1">
              <a:rPr lang="zh-CN" altLang="en-US" smtClean="0"/>
              <a:pPr>
                <a:defRPr/>
              </a:pPr>
              <a:t>2019-05-28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373B2A-9018-43EC-8D39-A825C7D84901}" type="slidenum">
              <a:rPr lang="zh-CN" altLang="en-US" smtClean="0"/>
              <a:pPr>
                <a:defRPr/>
              </a:pPr>
              <a:t>‹#›</a:t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6"/>
          <p:cNvGrpSpPr/>
          <p:nvPr userDrawn="1"/>
        </p:nvGrpSpPr>
        <p:grpSpPr bwMode="auto">
          <a:xfrm flipV="1">
            <a:off x="1055688" y="874714"/>
            <a:ext cx="10109200" cy="71437"/>
            <a:chOff x="2151257" y="846847"/>
            <a:chExt cx="8654604" cy="77273"/>
          </a:xfrm>
        </p:grpSpPr>
        <p:sp>
          <p:nvSpPr>
            <p:cNvPr id="5" name="矩形 4"/>
            <p:cNvSpPr/>
            <p:nvPr/>
          </p:nvSpPr>
          <p:spPr>
            <a:xfrm>
              <a:off x="2151257" y="846847"/>
              <a:ext cx="1236760" cy="7727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3388017" y="846847"/>
              <a:ext cx="1236760" cy="7727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4624778" y="846847"/>
              <a:ext cx="1236760" cy="7727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5861538" y="846847"/>
              <a:ext cx="1234042" cy="7727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7095580" y="846847"/>
              <a:ext cx="1236760" cy="7727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8332340" y="846847"/>
              <a:ext cx="1236760" cy="7727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9569101" y="846847"/>
              <a:ext cx="1236760" cy="7727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6" name="标题 15"/>
          <p:cNvSpPr>
            <a:spLocks noGrp="1"/>
          </p:cNvSpPr>
          <p:nvPr>
            <p:ph type="title"/>
          </p:nvPr>
        </p:nvSpPr>
        <p:spPr>
          <a:xfrm>
            <a:off x="993805" y="305460"/>
            <a:ext cx="7763847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B7CF0-1249-4FAF-98A0-4C396AAA7052}" type="datetime1">
              <a:rPr lang="zh-CN" altLang="en-US" smtClean="0"/>
              <a:pPr>
                <a:defRPr/>
              </a:pPr>
              <a:t>2019-05-28</a:t>
            </a:fld>
            <a:endParaRPr lang="zh-CN" altLang="en-US"/>
          </a:p>
        </p:txBody>
      </p:sp>
      <p:sp>
        <p:nvSpPr>
          <p:cNvPr id="1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7DE19-0771-4C51-9687-CAFB1AD9658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EB7CF0-1249-4FAF-98A0-4C396AAA7052}" type="datetime1">
              <a:rPr lang="zh-CN" altLang="en-US" smtClean="0"/>
              <a:pPr>
                <a:defRPr/>
              </a:pPr>
              <a:t>2019-05-28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57DE19-0771-4C51-9687-CAFB1AD96585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grpSp>
        <p:nvGrpSpPr>
          <p:cNvPr id="7" name="组合 6"/>
          <p:cNvGrpSpPr/>
          <p:nvPr userDrawn="1"/>
        </p:nvGrpSpPr>
        <p:grpSpPr bwMode="auto">
          <a:xfrm flipV="1">
            <a:off x="1055688" y="874714"/>
            <a:ext cx="10109200" cy="71437"/>
            <a:chOff x="2151257" y="846847"/>
            <a:chExt cx="8654604" cy="77273"/>
          </a:xfrm>
        </p:grpSpPr>
        <p:sp>
          <p:nvSpPr>
            <p:cNvPr id="9" name="矩形 8"/>
            <p:cNvSpPr/>
            <p:nvPr/>
          </p:nvSpPr>
          <p:spPr>
            <a:xfrm>
              <a:off x="2151257" y="846847"/>
              <a:ext cx="1236760" cy="7727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3388017" y="846847"/>
              <a:ext cx="1236760" cy="7727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4624778" y="846847"/>
              <a:ext cx="1236760" cy="7727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5861538" y="846847"/>
              <a:ext cx="1234042" cy="7727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7095580" y="846847"/>
              <a:ext cx="1236760" cy="7727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8332340" y="846847"/>
              <a:ext cx="1236760" cy="7727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9569101" y="846847"/>
              <a:ext cx="1236760" cy="7727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49764D-7F3D-425F-BBF6-B6C0A888AF50}" type="datetime1">
              <a:rPr lang="zh-CN" altLang="en-US" smtClean="0"/>
              <a:pPr>
                <a:defRPr/>
              </a:pPr>
              <a:t>2019-05-28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373B2A-9018-43EC-8D39-A825C7D84901}" type="slidenum">
              <a:rPr lang="zh-CN" altLang="en-US" smtClean="0"/>
              <a:pPr>
                <a:defRPr/>
              </a:pPr>
              <a:t>‹#›</a:t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49764D-7F3D-425F-BBF6-B6C0A888AF50}" type="datetime1">
              <a:rPr lang="zh-CN" altLang="en-US" smtClean="0"/>
              <a:pPr>
                <a:defRPr/>
              </a:pPr>
              <a:t>2019-05-28</a:t>
            </a:fld>
            <a:endParaRPr lang="zh-CN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373B2A-9018-43EC-8D39-A825C7D84901}" type="slidenum">
              <a:rPr lang="zh-CN" altLang="en-US" smtClean="0"/>
              <a:pPr>
                <a:defRPr/>
              </a:pPr>
              <a:t>‹#›</a:t>
            </a:fld>
            <a:endParaRPr lang="zh-CN" alt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49764D-7F3D-425F-BBF6-B6C0A888AF50}" type="datetime1">
              <a:rPr lang="zh-CN" altLang="en-US" smtClean="0"/>
              <a:pPr>
                <a:defRPr/>
              </a:pPr>
              <a:t>2019-05-28</a:t>
            </a:fld>
            <a:endParaRPr lang="zh-CN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373B2A-9018-43EC-8D39-A825C7D84901}" type="slidenum">
              <a:rPr lang="zh-CN" altLang="en-US" smtClean="0"/>
              <a:pPr>
                <a:defRPr/>
              </a:pPr>
              <a:t>‹#›</a:t>
            </a:fld>
            <a:endParaRPr lang="zh-CN" alt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49764D-7F3D-425F-BBF6-B6C0A888AF50}" type="datetime1">
              <a:rPr lang="zh-CN" altLang="en-US" smtClean="0"/>
              <a:pPr>
                <a:defRPr/>
              </a:pPr>
              <a:t>2019-05-28</a:t>
            </a:fld>
            <a:endParaRPr lang="zh-CN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373B2A-9018-43EC-8D39-A825C7D84901}" type="slidenum">
              <a:rPr lang="zh-CN" altLang="en-US" smtClean="0"/>
              <a:pPr>
                <a:defRPr/>
              </a:pPr>
              <a:t>‹#›</a:t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ED5E69-6982-43B7-91C6-2AAB20DD7438}" type="datetime1">
              <a:rPr lang="zh-CN" altLang="en-US" smtClean="0"/>
              <a:pPr>
                <a:defRPr/>
              </a:pPr>
              <a:t>2019-05-28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E22FE3-1DA5-469D-BECB-02C2AD7E1641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49764D-7F3D-425F-BBF6-B6C0A888AF50}" type="datetime1">
              <a:rPr lang="zh-CN" altLang="en-US" smtClean="0"/>
              <a:pPr>
                <a:defRPr/>
              </a:pPr>
              <a:t>2019-05-28</a:t>
            </a:fld>
            <a:endParaRPr lang="zh-CN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373B2A-9018-43EC-8D39-A825C7D84901}" type="slidenum">
              <a:rPr lang="zh-CN" altLang="en-US" smtClean="0"/>
              <a:pPr>
                <a:defRPr/>
              </a:pPr>
              <a:t>‹#›</a:t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49764D-7F3D-425F-BBF6-B6C0A888AF50}" type="datetime1">
              <a:rPr lang="zh-CN" altLang="en-US" smtClean="0"/>
              <a:pPr>
                <a:defRPr/>
              </a:pPr>
              <a:t>2019-05-28</a:t>
            </a:fld>
            <a:endParaRPr lang="zh-CN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373B2A-9018-43EC-8D39-A825C7D84901}" type="slidenum">
              <a:rPr lang="zh-CN" altLang="en-US" smtClean="0"/>
              <a:pPr>
                <a:defRPr/>
              </a:pPr>
              <a:t>‹#›</a:t>
            </a:fld>
            <a:endParaRPr lang="zh-CN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AD49764D-7F3D-425F-BBF6-B6C0A888AF50}" type="datetime1">
              <a:rPr lang="zh-CN" altLang="en-US" smtClean="0"/>
              <a:pPr>
                <a:defRPr/>
              </a:pPr>
              <a:t>2019-05-28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33373B2A-9018-43EC-8D39-A825C7D84901}" type="slidenum">
              <a:rPr lang="zh-CN" altLang="en-US" smtClean="0"/>
              <a:pPr>
                <a:defRPr/>
              </a:pPr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650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矩形 693"/>
          <p:cNvSpPr/>
          <p:nvPr/>
        </p:nvSpPr>
        <p:spPr>
          <a:xfrm>
            <a:off x="1393372" y="1338939"/>
            <a:ext cx="2859314" cy="4033157"/>
          </a:xfrm>
          <a:prstGeom prst="rect">
            <a:avLst/>
          </a:prstGeom>
          <a:noFill/>
          <a:ln w="19050">
            <a:solidFill>
              <a:srgbClr val="28B3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96" name="文本框 695"/>
          <p:cNvSpPr txBox="1"/>
          <p:nvPr/>
        </p:nvSpPr>
        <p:spPr>
          <a:xfrm>
            <a:off x="1788131" y="1745339"/>
            <a:ext cx="227498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2019</a:t>
            </a:r>
            <a:endParaRPr lang="zh-CN" altLang="en-US" sz="6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97" name="文本框 696"/>
          <p:cNvSpPr txBox="1"/>
          <p:nvPr/>
        </p:nvSpPr>
        <p:spPr>
          <a:xfrm>
            <a:off x="1788131" y="3027115"/>
            <a:ext cx="58272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solidFill>
                  <a:srgbClr val="28B3C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网上票据申请</a:t>
            </a:r>
            <a:r>
              <a:rPr lang="zh-CN" altLang="en-US" sz="4400" b="1" dirty="0">
                <a:solidFill>
                  <a:srgbClr val="28B3C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系统</a:t>
            </a:r>
            <a:r>
              <a:rPr lang="zh-CN" altLang="en-US" sz="4400" b="1" dirty="0" smtClean="0">
                <a:solidFill>
                  <a:srgbClr val="28B3C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介绍</a:t>
            </a:r>
            <a:endParaRPr lang="zh-CN" altLang="en-US" sz="4400" b="1" dirty="0">
              <a:solidFill>
                <a:srgbClr val="28B3C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99" name="直接连接符 698"/>
          <p:cNvCxnSpPr/>
          <p:nvPr/>
        </p:nvCxnSpPr>
        <p:spPr>
          <a:xfrm>
            <a:off x="1944915" y="2853335"/>
            <a:ext cx="39627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03" name="图片 70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073" r="5398"/>
          <a:stretch/>
        </p:blipFill>
        <p:spPr>
          <a:xfrm>
            <a:off x="8122255" y="-1"/>
            <a:ext cx="4069745" cy="5800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375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6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1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4" grpId="0" animBg="1"/>
      <p:bldP spid="696" grpId="0"/>
      <p:bldP spid="69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0437" y="1068533"/>
            <a:ext cx="4717894" cy="54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57DE19-0771-4C51-9687-CAFB1AD96585}" type="slidenum">
              <a:rPr lang="zh-CN" altLang="en-US"/>
              <a:pPr>
                <a:defRPr/>
              </a:pPr>
              <a:t>10</a:t>
            </a:fld>
            <a:endParaRPr lang="zh-CN" altLang="en-US"/>
          </a:p>
        </p:txBody>
      </p:sp>
      <p:sp>
        <p:nvSpPr>
          <p:cNvPr id="2" name="内容占位符 1"/>
          <p:cNvSpPr>
            <a:spLocks noGrp="1"/>
          </p:cNvSpPr>
          <p:nvPr>
            <p:ph sz="quarter" idx="13"/>
          </p:nvPr>
        </p:nvSpPr>
        <p:spPr>
          <a:xfrm>
            <a:off x="756356" y="964980"/>
            <a:ext cx="10597797" cy="806804"/>
          </a:xfrm>
        </p:spPr>
        <p:txBody>
          <a:bodyPr/>
          <a:lstStyle/>
          <a:p>
            <a:r>
              <a:rPr lang="zh-CN" altLang="en-US" dirty="0" smtClean="0"/>
              <a:t>常见问题解答（点击后即可查看）</a:t>
            </a:r>
            <a:endParaRPr lang="en-US" altLang="zh-CN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5"/>
          <a:stretch/>
        </p:blipFill>
        <p:spPr bwMode="auto">
          <a:xfrm>
            <a:off x="575733" y="1487784"/>
            <a:ext cx="5671466" cy="431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内容占位符 1"/>
          <p:cNvSpPr txBox="1">
            <a:spLocks/>
          </p:cNvSpPr>
          <p:nvPr/>
        </p:nvSpPr>
        <p:spPr>
          <a:xfrm>
            <a:off x="857956" y="377959"/>
            <a:ext cx="10597797" cy="8068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zh-CN" altLang="en-US" dirty="0"/>
              <a:t>欢迎页面</a:t>
            </a:r>
            <a:endParaRPr lang="en-US" altLang="zh-CN" dirty="0"/>
          </a:p>
        </p:txBody>
      </p:sp>
      <p:sp>
        <p:nvSpPr>
          <p:cNvPr id="11" name="对角圆角矩形 10"/>
          <p:cNvSpPr/>
          <p:nvPr/>
        </p:nvSpPr>
        <p:spPr>
          <a:xfrm>
            <a:off x="7450667" y="4583578"/>
            <a:ext cx="3431822" cy="293221"/>
          </a:xfrm>
          <a:prstGeom prst="round2DiagRect">
            <a:avLst/>
          </a:prstGeom>
          <a:noFill/>
          <a:ln w="38100" cmpd="sng">
            <a:solidFill>
              <a:srgbClr val="FE5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12" name="左箭头 11"/>
          <p:cNvSpPr/>
          <p:nvPr/>
        </p:nvSpPr>
        <p:spPr>
          <a:xfrm>
            <a:off x="6156854" y="4566040"/>
            <a:ext cx="581005" cy="4189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对角圆角矩形 12"/>
          <p:cNvSpPr/>
          <p:nvPr/>
        </p:nvSpPr>
        <p:spPr>
          <a:xfrm>
            <a:off x="1439333" y="1586378"/>
            <a:ext cx="1100667" cy="293221"/>
          </a:xfrm>
          <a:prstGeom prst="round2DiagRect">
            <a:avLst/>
          </a:prstGeom>
          <a:noFill/>
          <a:ln w="38100" cmpd="sng">
            <a:solidFill>
              <a:srgbClr val="FE5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14" name="圆角矩形标注 13"/>
          <p:cNvSpPr/>
          <p:nvPr/>
        </p:nvSpPr>
        <p:spPr>
          <a:xfrm>
            <a:off x="1676399" y="5971033"/>
            <a:ext cx="4205111" cy="632966"/>
          </a:xfrm>
          <a:prstGeom prst="wedgeRoundRectCallout">
            <a:avLst>
              <a:gd name="adj1" fmla="val 17371"/>
              <a:gd name="adj2" fmla="val -98639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个常见问题及解答，点击查看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76043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930" r="7930"/>
          <a:stretch/>
        </p:blipFill>
        <p:spPr bwMode="auto">
          <a:xfrm>
            <a:off x="6850748" y="1068533"/>
            <a:ext cx="4717894" cy="54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37" y="2385055"/>
            <a:ext cx="6480000" cy="3835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59" y="2126209"/>
            <a:ext cx="6480000" cy="380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48" y="2215720"/>
            <a:ext cx="6480000" cy="333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内容占位符 1"/>
          <p:cNvSpPr>
            <a:spLocks noGrp="1"/>
          </p:cNvSpPr>
          <p:nvPr>
            <p:ph sz="quarter" idx="13"/>
          </p:nvPr>
        </p:nvSpPr>
        <p:spPr>
          <a:xfrm>
            <a:off x="756356" y="964980"/>
            <a:ext cx="10597797" cy="806804"/>
          </a:xfrm>
        </p:spPr>
        <p:txBody>
          <a:bodyPr/>
          <a:lstStyle/>
          <a:p>
            <a:r>
              <a:rPr lang="zh-CN" altLang="en-US" dirty="0"/>
              <a:t>网上</a:t>
            </a:r>
            <a:r>
              <a:rPr lang="zh-CN" altLang="en-US" dirty="0" smtClean="0"/>
              <a:t>申请表单填写说明（点击后即可查看）</a:t>
            </a:r>
            <a:endParaRPr lang="en-US" altLang="zh-CN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78" y="1402912"/>
            <a:ext cx="6480000" cy="3696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内容占位符 1"/>
          <p:cNvSpPr txBox="1">
            <a:spLocks/>
          </p:cNvSpPr>
          <p:nvPr/>
        </p:nvSpPr>
        <p:spPr>
          <a:xfrm>
            <a:off x="857956" y="377959"/>
            <a:ext cx="10597797" cy="8068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zh-CN" altLang="en-US" dirty="0"/>
              <a:t>欢迎页面</a:t>
            </a:r>
            <a:endParaRPr lang="en-US" altLang="zh-CN" dirty="0"/>
          </a:p>
        </p:txBody>
      </p:sp>
      <p:sp>
        <p:nvSpPr>
          <p:cNvPr id="11" name="对角圆角矩形 10"/>
          <p:cNvSpPr/>
          <p:nvPr/>
        </p:nvSpPr>
        <p:spPr>
          <a:xfrm>
            <a:off x="7969956" y="4583578"/>
            <a:ext cx="3160888" cy="293221"/>
          </a:xfrm>
          <a:prstGeom prst="round2DiagRect">
            <a:avLst/>
          </a:prstGeom>
          <a:noFill/>
          <a:ln w="38100" cmpd="sng">
            <a:solidFill>
              <a:srgbClr val="FE5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12" name="左箭头 11"/>
          <p:cNvSpPr/>
          <p:nvPr/>
        </p:nvSpPr>
        <p:spPr>
          <a:xfrm>
            <a:off x="6850748" y="4543678"/>
            <a:ext cx="581005" cy="4189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圆角矩形标注 12"/>
          <p:cNvSpPr/>
          <p:nvPr/>
        </p:nvSpPr>
        <p:spPr>
          <a:xfrm>
            <a:off x="2569028" y="5964972"/>
            <a:ext cx="4187372" cy="632966"/>
          </a:xfrm>
          <a:prstGeom prst="wedgeRoundRectCallout">
            <a:avLst>
              <a:gd name="adj1" fmla="val 17669"/>
              <a:gd name="adj2" fmla="val -130742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网上申请表填写说明，点击查看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对角圆角矩形 13"/>
          <p:cNvSpPr/>
          <p:nvPr/>
        </p:nvSpPr>
        <p:spPr>
          <a:xfrm>
            <a:off x="2918177" y="1540929"/>
            <a:ext cx="1100667" cy="293221"/>
          </a:xfrm>
          <a:prstGeom prst="round2DiagRect">
            <a:avLst/>
          </a:prstGeom>
          <a:noFill/>
          <a:ln w="38100" cmpd="sng">
            <a:solidFill>
              <a:srgbClr val="FE5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8926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930" r="7930"/>
          <a:stretch/>
        </p:blipFill>
        <p:spPr bwMode="auto">
          <a:xfrm>
            <a:off x="6469395" y="1045593"/>
            <a:ext cx="4717894" cy="54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521" y="1453190"/>
            <a:ext cx="5400000" cy="4231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57DE19-0771-4C51-9687-CAFB1AD96585}" type="slidenum">
              <a:rPr lang="zh-CN" altLang="en-US"/>
              <a:pPr>
                <a:defRPr/>
              </a:pPr>
              <a:t>12</a:t>
            </a:fld>
            <a:endParaRPr lang="zh-CN" altLang="en-US"/>
          </a:p>
        </p:txBody>
      </p:sp>
      <p:sp>
        <p:nvSpPr>
          <p:cNvPr id="2" name="内容占位符 1"/>
          <p:cNvSpPr>
            <a:spLocks noGrp="1"/>
          </p:cNvSpPr>
          <p:nvPr>
            <p:ph sz="quarter" idx="13"/>
          </p:nvPr>
        </p:nvSpPr>
        <p:spPr>
          <a:xfrm>
            <a:off x="756356" y="964980"/>
            <a:ext cx="10597797" cy="806804"/>
          </a:xfrm>
        </p:spPr>
        <p:txBody>
          <a:bodyPr/>
          <a:lstStyle/>
          <a:p>
            <a:r>
              <a:rPr lang="zh-CN" altLang="en-US" dirty="0" smtClean="0"/>
              <a:t>票据领取流程（点击后即可查看）</a:t>
            </a:r>
            <a:endParaRPr lang="en-US" altLang="zh-CN" dirty="0"/>
          </a:p>
        </p:txBody>
      </p:sp>
      <p:sp>
        <p:nvSpPr>
          <p:cNvPr id="8" name="内容占位符 1"/>
          <p:cNvSpPr txBox="1">
            <a:spLocks/>
          </p:cNvSpPr>
          <p:nvPr/>
        </p:nvSpPr>
        <p:spPr>
          <a:xfrm>
            <a:off x="857956" y="377959"/>
            <a:ext cx="10597797" cy="8068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zh-CN" altLang="en-US" dirty="0"/>
              <a:t>欢迎页面</a:t>
            </a:r>
            <a:endParaRPr lang="en-US" altLang="zh-CN" dirty="0"/>
          </a:p>
        </p:txBody>
      </p:sp>
      <p:sp>
        <p:nvSpPr>
          <p:cNvPr id="10" name="对角圆角矩形 9"/>
          <p:cNvSpPr/>
          <p:nvPr/>
        </p:nvSpPr>
        <p:spPr>
          <a:xfrm>
            <a:off x="7532158" y="4560638"/>
            <a:ext cx="3160888" cy="293221"/>
          </a:xfrm>
          <a:prstGeom prst="round2DiagRect">
            <a:avLst/>
          </a:prstGeom>
          <a:noFill/>
          <a:ln w="38100" cmpd="sng">
            <a:solidFill>
              <a:srgbClr val="FE5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11" name="左箭头 10"/>
          <p:cNvSpPr/>
          <p:nvPr/>
        </p:nvSpPr>
        <p:spPr>
          <a:xfrm>
            <a:off x="6412950" y="4549349"/>
            <a:ext cx="581005" cy="4189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角矩形标注 11"/>
          <p:cNvSpPr/>
          <p:nvPr/>
        </p:nvSpPr>
        <p:spPr>
          <a:xfrm>
            <a:off x="1219200" y="5925121"/>
            <a:ext cx="4600222" cy="632966"/>
          </a:xfrm>
          <a:prstGeom prst="wedgeRoundRectCallout">
            <a:avLst>
              <a:gd name="adj1" fmla="val 17914"/>
              <a:gd name="adj2" fmla="val -112907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票据领取说明，点击查看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对角圆角矩形 12"/>
          <p:cNvSpPr/>
          <p:nvPr/>
        </p:nvSpPr>
        <p:spPr>
          <a:xfrm>
            <a:off x="4267201" y="1546141"/>
            <a:ext cx="1221668" cy="372970"/>
          </a:xfrm>
          <a:prstGeom prst="round2DiagRect">
            <a:avLst/>
          </a:prstGeom>
          <a:noFill/>
          <a:ln w="38100" cmpd="sng">
            <a:solidFill>
              <a:srgbClr val="FE5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1825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859" y="1000799"/>
            <a:ext cx="4717894" cy="54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57DE19-0771-4C51-9687-CAFB1AD96585}" type="slidenum">
              <a:rPr lang="zh-CN" altLang="en-US"/>
              <a:pPr>
                <a:defRPr/>
              </a:pPr>
              <a:t>13</a:t>
            </a:fld>
            <a:endParaRPr lang="zh-CN" altLang="en-US"/>
          </a:p>
        </p:txBody>
      </p:sp>
      <p:sp>
        <p:nvSpPr>
          <p:cNvPr id="2" name="内容占位符 1"/>
          <p:cNvSpPr>
            <a:spLocks noGrp="1"/>
          </p:cNvSpPr>
          <p:nvPr>
            <p:ph sz="quarter" idx="13"/>
          </p:nvPr>
        </p:nvSpPr>
        <p:spPr>
          <a:xfrm>
            <a:off x="756356" y="964980"/>
            <a:ext cx="10597797" cy="806804"/>
          </a:xfrm>
        </p:spPr>
        <p:txBody>
          <a:bodyPr/>
          <a:lstStyle/>
          <a:p>
            <a:r>
              <a:rPr lang="zh-CN" altLang="en-US" dirty="0" smtClean="0"/>
              <a:t>选择</a:t>
            </a:r>
            <a:r>
              <a:rPr lang="zh-CN" altLang="en-US" dirty="0"/>
              <a:t>需要</a:t>
            </a:r>
            <a:r>
              <a:rPr lang="zh-CN" altLang="en-US" dirty="0" smtClean="0"/>
              <a:t>申请的票据类型，点击办理</a:t>
            </a:r>
            <a:endParaRPr lang="en-US" altLang="zh-CN" dirty="0"/>
          </a:p>
        </p:txBody>
      </p:sp>
      <p:sp>
        <p:nvSpPr>
          <p:cNvPr id="8" name="内容占位符 1"/>
          <p:cNvSpPr txBox="1">
            <a:spLocks/>
          </p:cNvSpPr>
          <p:nvPr/>
        </p:nvSpPr>
        <p:spPr>
          <a:xfrm>
            <a:off x="857956" y="377959"/>
            <a:ext cx="10597797" cy="8068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zh-CN" altLang="en-US" dirty="0"/>
              <a:t>欢迎页面</a:t>
            </a:r>
            <a:endParaRPr lang="en-US" altLang="zh-CN" dirty="0"/>
          </a:p>
        </p:txBody>
      </p:sp>
      <p:sp>
        <p:nvSpPr>
          <p:cNvPr id="10" name="对角圆角矩形 9"/>
          <p:cNvSpPr/>
          <p:nvPr/>
        </p:nvSpPr>
        <p:spPr>
          <a:xfrm>
            <a:off x="7108143" y="4809066"/>
            <a:ext cx="4148239" cy="1591734"/>
          </a:xfrm>
          <a:prstGeom prst="round2DiagRect">
            <a:avLst/>
          </a:prstGeom>
          <a:noFill/>
          <a:ln w="38100" cmpd="sng">
            <a:solidFill>
              <a:srgbClr val="FE5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11" name="左箭头 10"/>
          <p:cNvSpPr/>
          <p:nvPr/>
        </p:nvSpPr>
        <p:spPr>
          <a:xfrm>
            <a:off x="6000208" y="5418061"/>
            <a:ext cx="581005" cy="4189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956" y="1416227"/>
            <a:ext cx="5029200" cy="526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圆角矩形标注 13"/>
          <p:cNvSpPr/>
          <p:nvPr/>
        </p:nvSpPr>
        <p:spPr>
          <a:xfrm>
            <a:off x="1698979" y="5371767"/>
            <a:ext cx="4188177" cy="632966"/>
          </a:xfrm>
          <a:prstGeom prst="wedgeRoundRectCallout">
            <a:avLst>
              <a:gd name="adj1" fmla="val 7383"/>
              <a:gd name="adj2" fmla="val 113597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选择票据类型，点击“开始办理”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07549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组合 45"/>
          <p:cNvGrpSpPr/>
          <p:nvPr/>
        </p:nvGrpSpPr>
        <p:grpSpPr bwMode="auto">
          <a:xfrm>
            <a:off x="2459354" y="2749554"/>
            <a:ext cx="7872731" cy="756285"/>
            <a:chOff x="3572702" y="2405227"/>
            <a:chExt cx="6704432" cy="881514"/>
          </a:xfrm>
        </p:grpSpPr>
        <p:sp>
          <p:nvSpPr>
            <p:cNvPr id="44" name="矩形 43"/>
            <p:cNvSpPr/>
            <p:nvPr/>
          </p:nvSpPr>
          <p:spPr>
            <a:xfrm>
              <a:off x="4386016" y="2533272"/>
              <a:ext cx="5891118" cy="725343"/>
            </a:xfrm>
            <a:prstGeom prst="rect">
              <a:avLst/>
            </a:prstGeom>
            <a:noFill/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600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票据申请页面填写指南</a:t>
              </a:r>
              <a:endParaRPr lang="zh-CN" altLang="zh-CN" sz="3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任意多边形 44"/>
            <p:cNvSpPr/>
            <p:nvPr/>
          </p:nvSpPr>
          <p:spPr>
            <a:xfrm>
              <a:off x="3572702" y="2405227"/>
              <a:ext cx="1246468" cy="881514"/>
            </a:xfrm>
            <a:custGeom>
              <a:avLst/>
              <a:gdLst>
                <a:gd name="connsiteX0" fmla="*/ 0 w 1262130"/>
                <a:gd name="connsiteY0" fmla="*/ 0 h 785611"/>
                <a:gd name="connsiteX1" fmla="*/ 949818 w 1262130"/>
                <a:gd name="connsiteY1" fmla="*/ 0 h 785611"/>
                <a:gd name="connsiteX2" fmla="*/ 1262130 w 1262130"/>
                <a:gd name="connsiteY2" fmla="*/ 785611 h 785611"/>
                <a:gd name="connsiteX3" fmla="*/ 0 w 1262130"/>
                <a:gd name="connsiteY3" fmla="*/ 785611 h 7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2130" h="785611">
                  <a:moveTo>
                    <a:pt x="0" y="0"/>
                  </a:moveTo>
                  <a:lnTo>
                    <a:pt x="949818" y="0"/>
                  </a:lnTo>
                  <a:lnTo>
                    <a:pt x="1262130" y="785611"/>
                  </a:lnTo>
                  <a:lnTo>
                    <a:pt x="0" y="785611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4000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</a:t>
              </a:r>
              <a:r>
                <a:rPr lang="en-US" altLang="zh-CN" sz="4000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4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E22FE3-1DA5-469D-BECB-02C2AD7E1641}" type="slidenum">
              <a:rPr lang="zh-CN" altLang="en-US" smtClean="0"/>
              <a:pPr>
                <a:defRPr/>
              </a:pPr>
              <a:t>14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5234463" y="6450001"/>
            <a:ext cx="2529900" cy="378826"/>
          </a:xfrm>
        </p:spPr>
        <p:txBody>
          <a:bodyPr/>
          <a:lstStyle/>
          <a:p>
            <a:pPr>
              <a:defRPr/>
            </a:pPr>
            <a:fld id="{D457DE19-0771-4C51-9687-CAFB1AD96585}" type="slidenum">
              <a:rPr lang="zh-CN" altLang="en-US"/>
              <a:pPr>
                <a:defRPr/>
              </a:pPr>
              <a:t>15</a:t>
            </a:fld>
            <a:endParaRPr lang="zh-CN" altLang="en-US"/>
          </a:p>
        </p:txBody>
      </p:sp>
      <p:sp>
        <p:nvSpPr>
          <p:cNvPr id="2" name="内容占位符 1"/>
          <p:cNvSpPr>
            <a:spLocks noGrp="1"/>
          </p:cNvSpPr>
          <p:nvPr>
            <p:ph sz="quarter" idx="13"/>
          </p:nvPr>
        </p:nvSpPr>
        <p:spPr>
          <a:xfrm>
            <a:off x="857956" y="377959"/>
            <a:ext cx="10597797" cy="806804"/>
          </a:xfrm>
        </p:spPr>
        <p:txBody>
          <a:bodyPr/>
          <a:lstStyle/>
          <a:p>
            <a:r>
              <a:rPr lang="zh-CN" altLang="en-US" dirty="0"/>
              <a:t>票据申请</a:t>
            </a:r>
            <a:r>
              <a:rPr lang="zh-CN" altLang="en-US" dirty="0" smtClean="0"/>
              <a:t>填写页面</a:t>
            </a:r>
            <a:endParaRPr lang="en-US" altLang="zh-CN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284" y="1024639"/>
            <a:ext cx="6786954" cy="496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" b="84669"/>
          <a:stretch/>
        </p:blipFill>
        <p:spPr bwMode="auto">
          <a:xfrm>
            <a:off x="1188709" y="3219939"/>
            <a:ext cx="6724802" cy="501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12"/>
          <p:cNvPicPr/>
          <p:nvPr/>
        </p:nvPicPr>
        <p:blipFill rotWithShape="1">
          <a:blip r:embed="rId5"/>
          <a:srcRect b="71337"/>
          <a:stretch/>
        </p:blipFill>
        <p:spPr>
          <a:xfrm>
            <a:off x="1200284" y="1514602"/>
            <a:ext cx="6724802" cy="1781339"/>
          </a:xfrm>
          <a:prstGeom prst="rect">
            <a:avLst/>
          </a:prstGeom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88995" y="3721621"/>
            <a:ext cx="6713227" cy="2688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圆角矩形标注 8"/>
          <p:cNvSpPr/>
          <p:nvPr/>
        </p:nvSpPr>
        <p:spPr>
          <a:xfrm>
            <a:off x="8451338" y="4245429"/>
            <a:ext cx="3141948" cy="820334"/>
          </a:xfrm>
          <a:prstGeom prst="wedgeRoundRectCallout">
            <a:avLst>
              <a:gd name="adj1" fmla="val -84991"/>
              <a:gd name="adj2" fmla="val 23796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必须填写教工的手机号码请务必填写准确</a:t>
            </a:r>
          </a:p>
        </p:txBody>
      </p:sp>
      <p:sp>
        <p:nvSpPr>
          <p:cNvPr id="10" name="圆角矩形标注 9"/>
          <p:cNvSpPr/>
          <p:nvPr/>
        </p:nvSpPr>
        <p:spPr>
          <a:xfrm>
            <a:off x="8507379" y="5406580"/>
            <a:ext cx="2247704" cy="858660"/>
          </a:xfrm>
          <a:prstGeom prst="wedgeRoundRectCallout">
            <a:avLst>
              <a:gd name="adj1" fmla="val -90187"/>
              <a:gd name="adj2" fmla="val 23796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*</a:t>
            </a:r>
            <a:r>
              <a:rPr lang="zh-CN" altLang="en-US" sz="4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为必填项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814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5234463" y="6450001"/>
            <a:ext cx="2529900" cy="378826"/>
          </a:xfrm>
        </p:spPr>
        <p:txBody>
          <a:bodyPr/>
          <a:lstStyle/>
          <a:p>
            <a:pPr>
              <a:defRPr/>
            </a:pPr>
            <a:fld id="{D457DE19-0771-4C51-9687-CAFB1AD96585}" type="slidenum">
              <a:rPr lang="zh-CN" altLang="en-US"/>
              <a:pPr>
                <a:defRPr/>
              </a:pPr>
              <a:t>16</a:t>
            </a:fld>
            <a:endParaRPr lang="zh-CN" altLang="en-US"/>
          </a:p>
        </p:txBody>
      </p:sp>
      <p:sp>
        <p:nvSpPr>
          <p:cNvPr id="2" name="内容占位符 1"/>
          <p:cNvSpPr>
            <a:spLocks noGrp="1"/>
          </p:cNvSpPr>
          <p:nvPr>
            <p:ph sz="quarter" idx="13"/>
          </p:nvPr>
        </p:nvSpPr>
        <p:spPr>
          <a:xfrm>
            <a:off x="857956" y="377959"/>
            <a:ext cx="10597797" cy="806804"/>
          </a:xfrm>
        </p:spPr>
        <p:txBody>
          <a:bodyPr/>
          <a:lstStyle/>
          <a:p>
            <a:r>
              <a:rPr lang="zh-CN" altLang="en-US" dirty="0"/>
              <a:t>票据申请</a:t>
            </a:r>
            <a:r>
              <a:rPr lang="zh-CN" altLang="en-US" dirty="0" smtClean="0"/>
              <a:t>填写页面</a:t>
            </a:r>
            <a:endParaRPr lang="en-US" altLang="zh-CN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"/>
          <a:stretch/>
        </p:blipFill>
        <p:spPr bwMode="auto">
          <a:xfrm>
            <a:off x="868101" y="982125"/>
            <a:ext cx="8095444" cy="58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对角圆角矩形 4"/>
          <p:cNvSpPr/>
          <p:nvPr/>
        </p:nvSpPr>
        <p:spPr>
          <a:xfrm>
            <a:off x="3541924" y="6127444"/>
            <a:ext cx="5243261" cy="646181"/>
          </a:xfrm>
          <a:prstGeom prst="round2DiagRect">
            <a:avLst/>
          </a:prstGeom>
          <a:noFill/>
          <a:ln w="38100" cmpd="sng">
            <a:solidFill>
              <a:srgbClr val="FE5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6" name="圆角矩形标注 5"/>
          <p:cNvSpPr/>
          <p:nvPr/>
        </p:nvSpPr>
        <p:spPr>
          <a:xfrm>
            <a:off x="9356467" y="5790497"/>
            <a:ext cx="2361400" cy="858660"/>
          </a:xfrm>
          <a:prstGeom prst="wedgeRoundRectCallout">
            <a:avLst>
              <a:gd name="adj1" fmla="val -94125"/>
              <a:gd name="adj2" fmla="val 23843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科研合同务必上传附件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圆角矩形标注 7"/>
          <p:cNvSpPr/>
          <p:nvPr/>
        </p:nvSpPr>
        <p:spPr>
          <a:xfrm>
            <a:off x="9256882" y="1693522"/>
            <a:ext cx="2361400" cy="858660"/>
          </a:xfrm>
          <a:prstGeom prst="wedgeRoundRectCallout">
            <a:avLst>
              <a:gd name="adj1" fmla="val -87193"/>
              <a:gd name="adj2" fmla="val 22528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填写栏内灰色的提示说明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8378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708" y="1045935"/>
            <a:ext cx="8131948" cy="4745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5234463" y="6450001"/>
            <a:ext cx="2529900" cy="378826"/>
          </a:xfrm>
        </p:spPr>
        <p:txBody>
          <a:bodyPr/>
          <a:lstStyle/>
          <a:p>
            <a:pPr>
              <a:defRPr/>
            </a:pPr>
            <a:fld id="{D457DE19-0771-4C51-9687-CAFB1AD96585}" type="slidenum">
              <a:rPr lang="zh-CN" altLang="en-US"/>
              <a:pPr>
                <a:defRPr/>
              </a:pPr>
              <a:t>17</a:t>
            </a:fld>
            <a:endParaRPr lang="zh-CN" altLang="en-US"/>
          </a:p>
        </p:txBody>
      </p:sp>
      <p:sp>
        <p:nvSpPr>
          <p:cNvPr id="2" name="内容占位符 1"/>
          <p:cNvSpPr>
            <a:spLocks noGrp="1"/>
          </p:cNvSpPr>
          <p:nvPr>
            <p:ph sz="quarter" idx="13"/>
          </p:nvPr>
        </p:nvSpPr>
        <p:spPr>
          <a:xfrm>
            <a:off x="857956" y="377959"/>
            <a:ext cx="10597797" cy="806804"/>
          </a:xfrm>
        </p:spPr>
        <p:txBody>
          <a:bodyPr/>
          <a:lstStyle/>
          <a:p>
            <a:r>
              <a:rPr lang="zh-CN" altLang="en-US" dirty="0"/>
              <a:t>票据申请</a:t>
            </a:r>
            <a:r>
              <a:rPr lang="zh-CN" altLang="en-US" dirty="0" smtClean="0"/>
              <a:t>填写页面</a:t>
            </a:r>
            <a:endParaRPr lang="en-US" altLang="zh-CN" dirty="0"/>
          </a:p>
        </p:txBody>
      </p:sp>
      <p:sp>
        <p:nvSpPr>
          <p:cNvPr id="6" name="圆角矩形标注 5"/>
          <p:cNvSpPr/>
          <p:nvPr/>
        </p:nvSpPr>
        <p:spPr>
          <a:xfrm>
            <a:off x="9732228" y="3894367"/>
            <a:ext cx="2135622" cy="858660"/>
          </a:xfrm>
          <a:prstGeom prst="wedgeRoundRectCallout">
            <a:avLst>
              <a:gd name="adj1" fmla="val -108416"/>
              <a:gd name="adj2" fmla="val 25111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填写完成后</a:t>
            </a:r>
            <a:endParaRPr lang="en-US" altLang="zh-CN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点击提交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圆角矩形标注 6"/>
          <p:cNvSpPr/>
          <p:nvPr/>
        </p:nvSpPr>
        <p:spPr>
          <a:xfrm>
            <a:off x="1096935" y="5984822"/>
            <a:ext cx="10050035" cy="485440"/>
          </a:xfrm>
          <a:prstGeom prst="wedgeRoundRectCallout">
            <a:avLst>
              <a:gd name="adj1" fmla="val -18554"/>
              <a:gd name="adj2" fmla="val -40625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提交后网页自动校验，若有错误会跳出红色提示，直至通过所有校验方可进入下一流程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2018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5234463" y="6450001"/>
            <a:ext cx="2529900" cy="378826"/>
          </a:xfrm>
        </p:spPr>
        <p:txBody>
          <a:bodyPr/>
          <a:lstStyle/>
          <a:p>
            <a:pPr>
              <a:defRPr/>
            </a:pPr>
            <a:fld id="{D457DE19-0771-4C51-9687-CAFB1AD96585}" type="slidenum">
              <a:rPr lang="zh-CN" altLang="en-US"/>
              <a:pPr>
                <a:defRPr/>
              </a:pPr>
              <a:t>18</a:t>
            </a:fld>
            <a:endParaRPr lang="zh-CN" altLang="en-US"/>
          </a:p>
        </p:txBody>
      </p:sp>
      <p:sp>
        <p:nvSpPr>
          <p:cNvPr id="2" name="内容占位符 1"/>
          <p:cNvSpPr>
            <a:spLocks noGrp="1"/>
          </p:cNvSpPr>
          <p:nvPr>
            <p:ph sz="quarter" idx="13"/>
          </p:nvPr>
        </p:nvSpPr>
        <p:spPr>
          <a:xfrm>
            <a:off x="857956" y="377959"/>
            <a:ext cx="10597797" cy="806804"/>
          </a:xfrm>
        </p:spPr>
        <p:txBody>
          <a:bodyPr/>
          <a:lstStyle/>
          <a:p>
            <a:r>
              <a:rPr lang="zh-CN" altLang="en-US" dirty="0"/>
              <a:t>票据</a:t>
            </a:r>
            <a:r>
              <a:rPr lang="zh-CN" altLang="en-US" dirty="0" smtClean="0"/>
              <a:t>申请提交项目负责人审核</a:t>
            </a:r>
            <a:endParaRPr lang="en-US" altLang="zh-CN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629" y="3715530"/>
            <a:ext cx="5672784" cy="2548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127" y="1123245"/>
            <a:ext cx="6766520" cy="219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圆角矩形标注 10"/>
          <p:cNvSpPr/>
          <p:nvPr/>
        </p:nvSpPr>
        <p:spPr>
          <a:xfrm>
            <a:off x="8488439" y="2221089"/>
            <a:ext cx="3115733" cy="1097844"/>
          </a:xfrm>
          <a:prstGeom prst="wedgeRoundRectCallout">
            <a:avLst>
              <a:gd name="adj1" fmla="val -83961"/>
              <a:gd name="adj2" fmla="val 10715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点击“好”</a:t>
            </a:r>
            <a:endParaRPr lang="en-US" altLang="zh-CN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提交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项目负责人</a:t>
            </a: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审核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圆角矩形标注 12"/>
          <p:cNvSpPr/>
          <p:nvPr/>
        </p:nvSpPr>
        <p:spPr>
          <a:xfrm>
            <a:off x="7776026" y="4651028"/>
            <a:ext cx="3219351" cy="993418"/>
          </a:xfrm>
          <a:prstGeom prst="wedgeRoundRectCallout">
            <a:avLst>
              <a:gd name="adj1" fmla="val -95792"/>
              <a:gd name="adj2" fmla="val 23974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“下一步”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申请流程结束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30222" y="1953300"/>
            <a:ext cx="688622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FF0000"/>
                </a:solidFill>
              </a:rPr>
              <a:t>XXX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3352799" y="1980521"/>
            <a:ext cx="598311" cy="323090"/>
          </a:xfrm>
          <a:prstGeom prst="round2DiagRect">
            <a:avLst/>
          </a:prstGeom>
          <a:noFill/>
          <a:ln w="38100" cmpd="sng">
            <a:solidFill>
              <a:srgbClr val="FE5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5" name="下箭头 4"/>
          <p:cNvSpPr/>
          <p:nvPr/>
        </p:nvSpPr>
        <p:spPr>
          <a:xfrm>
            <a:off x="3973688" y="3079749"/>
            <a:ext cx="338667" cy="76976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2100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3" grpId="0" animBg="1"/>
      <p:bldP spid="9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组合 45"/>
          <p:cNvGrpSpPr/>
          <p:nvPr/>
        </p:nvGrpSpPr>
        <p:grpSpPr bwMode="auto">
          <a:xfrm>
            <a:off x="2459354" y="2749554"/>
            <a:ext cx="7872731" cy="756285"/>
            <a:chOff x="3572702" y="2405227"/>
            <a:chExt cx="6704432" cy="881514"/>
          </a:xfrm>
        </p:grpSpPr>
        <p:sp>
          <p:nvSpPr>
            <p:cNvPr id="44" name="矩形 43"/>
            <p:cNvSpPr/>
            <p:nvPr/>
          </p:nvSpPr>
          <p:spPr>
            <a:xfrm>
              <a:off x="4386016" y="2533272"/>
              <a:ext cx="5891118" cy="725343"/>
            </a:xfrm>
            <a:prstGeom prst="rect">
              <a:avLst/>
            </a:prstGeom>
            <a:noFill/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6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票据</a:t>
              </a:r>
              <a:r>
                <a:rPr lang="zh-CN" altLang="en-US" sz="3600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审核流程</a:t>
              </a:r>
              <a:endParaRPr lang="zh-CN" altLang="zh-CN" sz="3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任意多边形 44"/>
            <p:cNvSpPr/>
            <p:nvPr/>
          </p:nvSpPr>
          <p:spPr>
            <a:xfrm>
              <a:off x="3572702" y="2405227"/>
              <a:ext cx="1246468" cy="881514"/>
            </a:xfrm>
            <a:custGeom>
              <a:avLst/>
              <a:gdLst>
                <a:gd name="connsiteX0" fmla="*/ 0 w 1262130"/>
                <a:gd name="connsiteY0" fmla="*/ 0 h 785611"/>
                <a:gd name="connsiteX1" fmla="*/ 949818 w 1262130"/>
                <a:gd name="connsiteY1" fmla="*/ 0 h 785611"/>
                <a:gd name="connsiteX2" fmla="*/ 1262130 w 1262130"/>
                <a:gd name="connsiteY2" fmla="*/ 785611 h 785611"/>
                <a:gd name="connsiteX3" fmla="*/ 0 w 1262130"/>
                <a:gd name="connsiteY3" fmla="*/ 785611 h 7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2130" h="785611">
                  <a:moveTo>
                    <a:pt x="0" y="0"/>
                  </a:moveTo>
                  <a:lnTo>
                    <a:pt x="949818" y="0"/>
                  </a:lnTo>
                  <a:lnTo>
                    <a:pt x="1262130" y="785611"/>
                  </a:lnTo>
                  <a:lnTo>
                    <a:pt x="0" y="785611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4000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</a:t>
              </a:r>
              <a:r>
                <a:rPr lang="en-US" altLang="zh-CN" sz="4000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zh-CN" altLang="en-US" sz="4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E22FE3-1DA5-469D-BECB-02C2AD7E1641}" type="slidenum">
              <a:rPr lang="zh-CN" altLang="en-US" smtClean="0"/>
              <a:pPr>
                <a:defRPr/>
              </a:pPr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897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组合 45"/>
          <p:cNvGrpSpPr/>
          <p:nvPr/>
        </p:nvGrpSpPr>
        <p:grpSpPr bwMode="auto">
          <a:xfrm>
            <a:off x="2459354" y="2749554"/>
            <a:ext cx="7872731" cy="756285"/>
            <a:chOff x="3572702" y="2405227"/>
            <a:chExt cx="6704432" cy="881514"/>
          </a:xfrm>
        </p:grpSpPr>
        <p:sp>
          <p:nvSpPr>
            <p:cNvPr id="44" name="矩形 43"/>
            <p:cNvSpPr/>
            <p:nvPr/>
          </p:nvSpPr>
          <p:spPr>
            <a:xfrm>
              <a:off x="4386016" y="2533272"/>
              <a:ext cx="5891118" cy="725343"/>
            </a:xfrm>
            <a:prstGeom prst="rect">
              <a:avLst/>
            </a:prstGeom>
            <a:noFill/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600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网上票据申请流程简介</a:t>
              </a:r>
              <a:endParaRPr lang="zh-CN" altLang="en-US" sz="3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任意多边形 44"/>
            <p:cNvSpPr/>
            <p:nvPr/>
          </p:nvSpPr>
          <p:spPr>
            <a:xfrm>
              <a:off x="3572702" y="2405227"/>
              <a:ext cx="1246468" cy="881514"/>
            </a:xfrm>
            <a:custGeom>
              <a:avLst/>
              <a:gdLst>
                <a:gd name="connsiteX0" fmla="*/ 0 w 1262130"/>
                <a:gd name="connsiteY0" fmla="*/ 0 h 785611"/>
                <a:gd name="connsiteX1" fmla="*/ 949818 w 1262130"/>
                <a:gd name="connsiteY1" fmla="*/ 0 h 785611"/>
                <a:gd name="connsiteX2" fmla="*/ 1262130 w 1262130"/>
                <a:gd name="connsiteY2" fmla="*/ 785611 h 785611"/>
                <a:gd name="connsiteX3" fmla="*/ 0 w 1262130"/>
                <a:gd name="connsiteY3" fmla="*/ 785611 h 7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2130" h="785611">
                  <a:moveTo>
                    <a:pt x="0" y="0"/>
                  </a:moveTo>
                  <a:lnTo>
                    <a:pt x="949818" y="0"/>
                  </a:lnTo>
                  <a:lnTo>
                    <a:pt x="1262130" y="785611"/>
                  </a:lnTo>
                  <a:lnTo>
                    <a:pt x="0" y="785611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4000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</a:t>
              </a:r>
              <a:r>
                <a:rPr lang="en-US" altLang="zh-CN" sz="4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4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E22FE3-1DA5-469D-BECB-02C2AD7E1641}" type="slidenum">
              <a:rPr lang="zh-CN" altLang="en-US" smtClean="0"/>
              <a:pPr>
                <a:defRPr/>
              </a:pPr>
              <a:t>2</a:t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57DE19-0771-4C51-9687-CAFB1AD96585}" type="slidenum">
              <a:rPr lang="zh-CN" altLang="en-US" smtClean="0"/>
              <a:pPr>
                <a:defRPr/>
              </a:pPr>
              <a:t>20</a:t>
            </a:fld>
            <a:endParaRPr lang="zh-CN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9"/>
          <a:stretch/>
        </p:blipFill>
        <p:spPr bwMode="auto">
          <a:xfrm>
            <a:off x="754767" y="4652656"/>
            <a:ext cx="5990870" cy="1802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25" b="1816"/>
          <a:stretch/>
        </p:blipFill>
        <p:spPr bwMode="auto">
          <a:xfrm>
            <a:off x="5778325" y="997150"/>
            <a:ext cx="5567009" cy="358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内容占位符 1"/>
          <p:cNvSpPr>
            <a:spLocks noGrp="1"/>
          </p:cNvSpPr>
          <p:nvPr>
            <p:ph sz="quarter" idx="13"/>
          </p:nvPr>
        </p:nvSpPr>
        <p:spPr>
          <a:xfrm>
            <a:off x="857956" y="377959"/>
            <a:ext cx="10597797" cy="806804"/>
          </a:xfrm>
        </p:spPr>
        <p:txBody>
          <a:bodyPr/>
          <a:lstStyle/>
          <a:p>
            <a:r>
              <a:rPr lang="zh-CN" altLang="en-US" dirty="0" smtClean="0"/>
              <a:t>项目负责人审核</a:t>
            </a:r>
            <a:r>
              <a:rPr lang="zh-CN" altLang="en-US" dirty="0"/>
              <a:t>入口</a:t>
            </a:r>
            <a:endParaRPr lang="en-US" altLang="zh-CN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67" y="997150"/>
            <a:ext cx="4584878" cy="358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左箭头 8"/>
          <p:cNvSpPr/>
          <p:nvPr/>
        </p:nvSpPr>
        <p:spPr>
          <a:xfrm rot="10800000">
            <a:off x="5271911" y="2873066"/>
            <a:ext cx="581005" cy="4189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下箭头 5"/>
          <p:cNvSpPr/>
          <p:nvPr/>
        </p:nvSpPr>
        <p:spPr>
          <a:xfrm rot="2989145">
            <a:off x="7051139" y="4674792"/>
            <a:ext cx="582284" cy="1047064"/>
          </a:xfrm>
          <a:prstGeom prst="downArrow">
            <a:avLst>
              <a:gd name="adj1" fmla="val 50000"/>
              <a:gd name="adj2" fmla="val 4970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圆角矩形标注 12"/>
          <p:cNvSpPr/>
          <p:nvPr/>
        </p:nvSpPr>
        <p:spPr>
          <a:xfrm>
            <a:off x="7892961" y="5417037"/>
            <a:ext cx="3219351" cy="993418"/>
          </a:xfrm>
          <a:prstGeom prst="wedgeRoundRectCallout">
            <a:avLst>
              <a:gd name="adj1" fmla="val -95792"/>
              <a:gd name="adj2" fmla="val 23974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“审核”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开启</a:t>
            </a: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审核流程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83684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5234463" y="6450001"/>
            <a:ext cx="2529900" cy="378826"/>
          </a:xfrm>
        </p:spPr>
        <p:txBody>
          <a:bodyPr/>
          <a:lstStyle/>
          <a:p>
            <a:pPr>
              <a:defRPr/>
            </a:pPr>
            <a:fld id="{D457DE19-0771-4C51-9687-CAFB1AD96585}" type="slidenum">
              <a:rPr lang="zh-CN" altLang="en-US"/>
              <a:pPr>
                <a:defRPr/>
              </a:pPr>
              <a:t>21</a:t>
            </a:fld>
            <a:endParaRPr lang="zh-CN" altLang="en-US"/>
          </a:p>
        </p:txBody>
      </p:sp>
      <p:sp>
        <p:nvSpPr>
          <p:cNvPr id="2" name="内容占位符 1"/>
          <p:cNvSpPr>
            <a:spLocks noGrp="1"/>
          </p:cNvSpPr>
          <p:nvPr>
            <p:ph sz="quarter" idx="13"/>
          </p:nvPr>
        </p:nvSpPr>
        <p:spPr>
          <a:xfrm>
            <a:off x="857956" y="377959"/>
            <a:ext cx="10597797" cy="806804"/>
          </a:xfrm>
        </p:spPr>
        <p:txBody>
          <a:bodyPr/>
          <a:lstStyle/>
          <a:p>
            <a:r>
              <a:rPr lang="zh-CN" altLang="en-US" dirty="0" smtClean="0"/>
              <a:t>项目负责人审核界面</a:t>
            </a:r>
            <a:endParaRPr lang="en-US" altLang="zh-CN" dirty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08"/>
          <a:stretch/>
        </p:blipFill>
        <p:spPr bwMode="auto">
          <a:xfrm>
            <a:off x="1140175" y="4334932"/>
            <a:ext cx="7331252" cy="1920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对角圆角矩形 8"/>
          <p:cNvSpPr/>
          <p:nvPr/>
        </p:nvSpPr>
        <p:spPr>
          <a:xfrm>
            <a:off x="2731260" y="4744668"/>
            <a:ext cx="3836732" cy="341668"/>
          </a:xfrm>
          <a:prstGeom prst="round2DiagRect">
            <a:avLst/>
          </a:prstGeom>
          <a:noFill/>
          <a:ln w="38100" cmpd="sng">
            <a:solidFill>
              <a:srgbClr val="FE5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2857679" y="4746461"/>
            <a:ext cx="3067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FF0000"/>
                </a:solidFill>
              </a:rPr>
              <a:t>可在此处填写审核意见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sp>
        <p:nvSpPr>
          <p:cNvPr id="11" name="圆角矩形标注 10"/>
          <p:cNvSpPr/>
          <p:nvPr/>
        </p:nvSpPr>
        <p:spPr>
          <a:xfrm>
            <a:off x="9480453" y="5086336"/>
            <a:ext cx="1977770" cy="1277378"/>
          </a:xfrm>
          <a:prstGeom prst="wedgeRoundRectCallout">
            <a:avLst>
              <a:gd name="adj1" fmla="val -92434"/>
              <a:gd name="adj2" fmla="val 25111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根据审核结果，选择通过或退回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 flipV="1">
            <a:off x="5016158" y="5215414"/>
            <a:ext cx="63567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XXX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2" name="对角圆角矩形 11"/>
          <p:cNvSpPr/>
          <p:nvPr/>
        </p:nvSpPr>
        <p:spPr>
          <a:xfrm>
            <a:off x="5111765" y="5275262"/>
            <a:ext cx="534774" cy="245062"/>
          </a:xfrm>
          <a:prstGeom prst="round2DiagRect">
            <a:avLst/>
          </a:prstGeom>
          <a:noFill/>
          <a:ln w="38100" cmpd="sng">
            <a:solidFill>
              <a:srgbClr val="FE5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922"/>
          <a:stretch/>
        </p:blipFill>
        <p:spPr bwMode="auto">
          <a:xfrm>
            <a:off x="1061152" y="1003511"/>
            <a:ext cx="5793842" cy="3207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对角圆角矩形 13"/>
          <p:cNvSpPr/>
          <p:nvPr/>
        </p:nvSpPr>
        <p:spPr>
          <a:xfrm>
            <a:off x="6457243" y="5822179"/>
            <a:ext cx="2111023" cy="410603"/>
          </a:xfrm>
          <a:prstGeom prst="round2DiagRect">
            <a:avLst/>
          </a:prstGeom>
          <a:noFill/>
          <a:ln w="38100" cmpd="sng">
            <a:solidFill>
              <a:srgbClr val="FE5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733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:\Users\sfk\Documents\Tencent Files\282243956\Image\C2C\$X$}6)T1V]V}H6{G[5P@]R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139" y="4003008"/>
            <a:ext cx="6743700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sfk\Documents\Tencent Files\282243956\Image\C2C\3$7MOD{75G6T[2F2825V6$7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5" b="-1"/>
          <a:stretch/>
        </p:blipFill>
        <p:spPr bwMode="auto">
          <a:xfrm>
            <a:off x="1097139" y="1723142"/>
            <a:ext cx="6625752" cy="2027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5234463" y="6450001"/>
            <a:ext cx="2529900" cy="378826"/>
          </a:xfrm>
        </p:spPr>
        <p:txBody>
          <a:bodyPr/>
          <a:lstStyle/>
          <a:p>
            <a:pPr>
              <a:defRPr/>
            </a:pPr>
            <a:fld id="{D457DE19-0771-4C51-9687-CAFB1AD96585}" type="slidenum">
              <a:rPr lang="zh-CN" altLang="en-US"/>
              <a:pPr>
                <a:defRPr/>
              </a:pPr>
              <a:t>22</a:t>
            </a:fld>
            <a:endParaRPr lang="zh-CN" altLang="en-US"/>
          </a:p>
        </p:txBody>
      </p:sp>
      <p:sp>
        <p:nvSpPr>
          <p:cNvPr id="2" name="内容占位符 1"/>
          <p:cNvSpPr>
            <a:spLocks noGrp="1"/>
          </p:cNvSpPr>
          <p:nvPr>
            <p:ph sz="quarter" idx="13"/>
          </p:nvPr>
        </p:nvSpPr>
        <p:spPr>
          <a:xfrm>
            <a:off x="857956" y="377959"/>
            <a:ext cx="10597797" cy="806804"/>
          </a:xfrm>
        </p:spPr>
        <p:txBody>
          <a:bodyPr/>
          <a:lstStyle/>
          <a:p>
            <a:r>
              <a:rPr lang="zh-CN" altLang="en-US" dirty="0"/>
              <a:t>项目负责人审核界面</a:t>
            </a:r>
            <a:endParaRPr lang="en-US" altLang="zh-CN" dirty="0"/>
          </a:p>
        </p:txBody>
      </p:sp>
      <p:sp>
        <p:nvSpPr>
          <p:cNvPr id="13" name="圆角矩形标注 12"/>
          <p:cNvSpPr/>
          <p:nvPr/>
        </p:nvSpPr>
        <p:spPr>
          <a:xfrm>
            <a:off x="8059055" y="5021142"/>
            <a:ext cx="3219351" cy="993418"/>
          </a:xfrm>
          <a:prstGeom prst="wedgeRoundRectCallout">
            <a:avLst>
              <a:gd name="adj1" fmla="val -72799"/>
              <a:gd name="adj2" fmla="val 21782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“好”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退回至原申请人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59484" y="2773137"/>
            <a:ext cx="464056" cy="2616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100" b="1" dirty="0" smtClean="0">
                <a:solidFill>
                  <a:srgbClr val="FF0000"/>
                </a:solidFill>
              </a:rPr>
              <a:t> XXX</a:t>
            </a:r>
            <a:endParaRPr lang="zh-CN" altLang="en-US" sz="1100" b="1" dirty="0">
              <a:solidFill>
                <a:srgbClr val="FF0000"/>
              </a:solidFill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4659084" y="2807483"/>
            <a:ext cx="464456" cy="172834"/>
          </a:xfrm>
          <a:prstGeom prst="round2DiagRect">
            <a:avLst/>
          </a:prstGeom>
          <a:noFill/>
          <a:ln w="38100" cmpd="sng">
            <a:solidFill>
              <a:srgbClr val="FE5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5" name="下箭头 4"/>
          <p:cNvSpPr/>
          <p:nvPr/>
        </p:nvSpPr>
        <p:spPr>
          <a:xfrm>
            <a:off x="4155063" y="3431050"/>
            <a:ext cx="338667" cy="63905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角矩形标注 11"/>
          <p:cNvSpPr/>
          <p:nvPr/>
        </p:nvSpPr>
        <p:spPr>
          <a:xfrm>
            <a:off x="1097139" y="1045413"/>
            <a:ext cx="6795004" cy="485440"/>
          </a:xfrm>
          <a:prstGeom prst="wedgeRoundRectCallout">
            <a:avLst>
              <a:gd name="adj1" fmla="val -18554"/>
              <a:gd name="adj2" fmla="val -40625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负责人</a:t>
            </a: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审核不通过，申请退回至申请人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圆角矩形标注 13"/>
          <p:cNvSpPr/>
          <p:nvPr/>
        </p:nvSpPr>
        <p:spPr>
          <a:xfrm>
            <a:off x="8697685" y="2582058"/>
            <a:ext cx="3058886" cy="1277378"/>
          </a:xfrm>
          <a:prstGeom prst="wedgeRoundRectCallout">
            <a:avLst>
              <a:gd name="adj1" fmla="val -81993"/>
              <a:gd name="adj2" fmla="val 20850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负责人审核不通过，给出审核意见，选择“退回修改”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3265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5234463" y="6450001"/>
            <a:ext cx="2529900" cy="378826"/>
          </a:xfrm>
        </p:spPr>
        <p:txBody>
          <a:bodyPr/>
          <a:lstStyle/>
          <a:p>
            <a:pPr>
              <a:defRPr/>
            </a:pPr>
            <a:fld id="{D457DE19-0771-4C51-9687-CAFB1AD96585}" type="slidenum">
              <a:rPr lang="zh-CN" altLang="en-US"/>
              <a:pPr>
                <a:defRPr/>
              </a:pPr>
              <a:t>23</a:t>
            </a:fld>
            <a:endParaRPr lang="zh-CN" altLang="en-US"/>
          </a:p>
        </p:txBody>
      </p:sp>
      <p:sp>
        <p:nvSpPr>
          <p:cNvPr id="2" name="内容占位符 1"/>
          <p:cNvSpPr>
            <a:spLocks noGrp="1"/>
          </p:cNvSpPr>
          <p:nvPr>
            <p:ph sz="quarter" idx="13"/>
          </p:nvPr>
        </p:nvSpPr>
        <p:spPr>
          <a:xfrm>
            <a:off x="857956" y="377959"/>
            <a:ext cx="10597797" cy="806804"/>
          </a:xfrm>
        </p:spPr>
        <p:txBody>
          <a:bodyPr>
            <a:normAutofit/>
          </a:bodyPr>
          <a:lstStyle/>
          <a:p>
            <a:r>
              <a:rPr lang="zh-CN" altLang="en-US" dirty="0"/>
              <a:t>项目负责人审核</a:t>
            </a:r>
            <a:r>
              <a:rPr lang="zh-CN" altLang="en-US" dirty="0" smtClean="0"/>
              <a:t>界面</a:t>
            </a:r>
            <a:endParaRPr lang="en-US" altLang="zh-CN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8" t="12510" r="10660" b="12420"/>
          <a:stretch/>
        </p:blipFill>
        <p:spPr bwMode="auto">
          <a:xfrm>
            <a:off x="6866567" y="1792044"/>
            <a:ext cx="4781147" cy="1760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78" b="6366"/>
          <a:stretch/>
        </p:blipFill>
        <p:spPr bwMode="auto">
          <a:xfrm>
            <a:off x="1097139" y="4022646"/>
            <a:ext cx="5486400" cy="2091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圆角矩形标注 8"/>
          <p:cNvSpPr/>
          <p:nvPr/>
        </p:nvSpPr>
        <p:spPr>
          <a:xfrm>
            <a:off x="7470701" y="5117958"/>
            <a:ext cx="3153756" cy="1036623"/>
          </a:xfrm>
          <a:prstGeom prst="wedgeRoundRectCallout">
            <a:avLst>
              <a:gd name="adj1" fmla="val -114453"/>
              <a:gd name="adj2" fmla="val -10827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点击“下一步”</a:t>
            </a:r>
            <a:endParaRPr lang="en-US" altLang="zh-CN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负责人审核流程结束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圆角矩形标注 7"/>
          <p:cNvSpPr/>
          <p:nvPr/>
        </p:nvSpPr>
        <p:spPr>
          <a:xfrm>
            <a:off x="1097139" y="1088957"/>
            <a:ext cx="7146198" cy="485440"/>
          </a:xfrm>
          <a:prstGeom prst="wedgeRoundRectCallout">
            <a:avLst>
              <a:gd name="adj1" fmla="val -18554"/>
              <a:gd name="adj2" fmla="val -40625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负责人</a:t>
            </a: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审核通过，进入下一流程：财务处审核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97139" y="1838977"/>
            <a:ext cx="5183918" cy="1796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10907487" y="3053444"/>
            <a:ext cx="370115" cy="29391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下箭头 10"/>
          <p:cNvSpPr/>
          <p:nvPr/>
        </p:nvSpPr>
        <p:spPr>
          <a:xfrm rot="16200000">
            <a:off x="6414206" y="2450289"/>
            <a:ext cx="338667" cy="44437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下箭头 11"/>
          <p:cNvSpPr/>
          <p:nvPr/>
        </p:nvSpPr>
        <p:spPr>
          <a:xfrm rot="2989145">
            <a:off x="7083536" y="3688637"/>
            <a:ext cx="430404" cy="1032790"/>
          </a:xfrm>
          <a:prstGeom prst="downArrow">
            <a:avLst>
              <a:gd name="adj1" fmla="val 50000"/>
              <a:gd name="adj2" fmla="val 4970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325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组合 45"/>
          <p:cNvGrpSpPr/>
          <p:nvPr/>
        </p:nvGrpSpPr>
        <p:grpSpPr bwMode="auto">
          <a:xfrm>
            <a:off x="2459354" y="2749554"/>
            <a:ext cx="7872731" cy="756285"/>
            <a:chOff x="3572702" y="2405227"/>
            <a:chExt cx="6704432" cy="881514"/>
          </a:xfrm>
        </p:grpSpPr>
        <p:sp>
          <p:nvSpPr>
            <p:cNvPr id="44" name="矩形 43"/>
            <p:cNvSpPr/>
            <p:nvPr/>
          </p:nvSpPr>
          <p:spPr>
            <a:xfrm>
              <a:off x="4386016" y="2533272"/>
              <a:ext cx="5891118" cy="725343"/>
            </a:xfrm>
            <a:prstGeom prst="rect">
              <a:avLst/>
            </a:prstGeom>
            <a:noFill/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600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票据领取指南</a:t>
              </a:r>
              <a:endParaRPr lang="zh-CN" altLang="zh-CN" sz="3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任意多边形 44"/>
            <p:cNvSpPr/>
            <p:nvPr/>
          </p:nvSpPr>
          <p:spPr>
            <a:xfrm>
              <a:off x="3572702" y="2405227"/>
              <a:ext cx="1246468" cy="881514"/>
            </a:xfrm>
            <a:custGeom>
              <a:avLst/>
              <a:gdLst>
                <a:gd name="connsiteX0" fmla="*/ 0 w 1262130"/>
                <a:gd name="connsiteY0" fmla="*/ 0 h 785611"/>
                <a:gd name="connsiteX1" fmla="*/ 949818 w 1262130"/>
                <a:gd name="connsiteY1" fmla="*/ 0 h 785611"/>
                <a:gd name="connsiteX2" fmla="*/ 1262130 w 1262130"/>
                <a:gd name="connsiteY2" fmla="*/ 785611 h 785611"/>
                <a:gd name="connsiteX3" fmla="*/ 0 w 1262130"/>
                <a:gd name="connsiteY3" fmla="*/ 785611 h 7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2130" h="785611">
                  <a:moveTo>
                    <a:pt x="0" y="0"/>
                  </a:moveTo>
                  <a:lnTo>
                    <a:pt x="949818" y="0"/>
                  </a:lnTo>
                  <a:lnTo>
                    <a:pt x="1262130" y="785611"/>
                  </a:lnTo>
                  <a:lnTo>
                    <a:pt x="0" y="785611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4000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</a:t>
              </a:r>
              <a:r>
                <a:rPr lang="en-US" altLang="zh-CN" sz="4000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zh-CN" altLang="en-US" sz="4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E22FE3-1DA5-469D-BECB-02C2AD7E1641}" type="slidenum">
              <a:rPr lang="zh-CN" altLang="en-US" smtClean="0"/>
              <a:pPr>
                <a:defRPr/>
              </a:pPr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163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3" t="3628" r="18734" b="59620"/>
          <a:stretch/>
        </p:blipFill>
        <p:spPr bwMode="auto">
          <a:xfrm>
            <a:off x="891821" y="1514477"/>
            <a:ext cx="3465689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7" t="11163" r="22535" b="49867"/>
          <a:stretch/>
        </p:blipFill>
        <p:spPr bwMode="auto">
          <a:xfrm>
            <a:off x="8150577" y="1503188"/>
            <a:ext cx="3093156" cy="32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5234463" y="6450001"/>
            <a:ext cx="2529900" cy="378826"/>
          </a:xfrm>
        </p:spPr>
        <p:txBody>
          <a:bodyPr/>
          <a:lstStyle/>
          <a:p>
            <a:pPr>
              <a:defRPr/>
            </a:pPr>
            <a:fld id="{D457DE19-0771-4C51-9687-CAFB1AD96585}" type="slidenum">
              <a:rPr lang="zh-CN" altLang="en-US"/>
              <a:pPr>
                <a:defRPr/>
              </a:pPr>
              <a:t>25</a:t>
            </a:fld>
            <a:endParaRPr lang="zh-CN" altLang="en-US"/>
          </a:p>
        </p:txBody>
      </p:sp>
      <p:sp>
        <p:nvSpPr>
          <p:cNvPr id="2" name="内容占位符 1"/>
          <p:cNvSpPr>
            <a:spLocks noGrp="1"/>
          </p:cNvSpPr>
          <p:nvPr>
            <p:ph sz="quarter" idx="13"/>
          </p:nvPr>
        </p:nvSpPr>
        <p:spPr>
          <a:xfrm>
            <a:off x="857956" y="377959"/>
            <a:ext cx="10597797" cy="806804"/>
          </a:xfrm>
        </p:spPr>
        <p:txBody>
          <a:bodyPr/>
          <a:lstStyle/>
          <a:p>
            <a:r>
              <a:rPr lang="zh-CN" altLang="en-US" dirty="0" smtClean="0"/>
              <a:t>票据申请通过审核的情况</a:t>
            </a:r>
            <a:endParaRPr lang="en-US" altLang="zh-CN" dirty="0"/>
          </a:p>
        </p:txBody>
      </p:sp>
      <p:sp>
        <p:nvSpPr>
          <p:cNvPr id="11" name="圆角矩形标注 10"/>
          <p:cNvSpPr/>
          <p:nvPr/>
        </p:nvSpPr>
        <p:spPr>
          <a:xfrm>
            <a:off x="876939" y="5531555"/>
            <a:ext cx="10366793" cy="858660"/>
          </a:xfrm>
          <a:prstGeom prst="wedgeRoundRectCallout">
            <a:avLst>
              <a:gd name="adj1" fmla="val -18554"/>
              <a:gd name="adj2" fmla="val -40625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财务审核时限为</a:t>
            </a:r>
            <a:r>
              <a:rPr lang="en-US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2~5</a:t>
            </a: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工作日</a:t>
            </a: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，票据申请一旦通过财务审核，会有相应的短信发送至申请人，请申请人根据</a:t>
            </a:r>
            <a:r>
              <a:rPr lang="zh-CN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短</a:t>
            </a:r>
            <a:r>
              <a:rPr lang="zh-CN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信提示</a:t>
            </a:r>
            <a:r>
              <a:rPr lang="zh-CN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的内容</a:t>
            </a: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携带</a:t>
            </a: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相关</a:t>
            </a:r>
            <a:r>
              <a:rPr lang="zh-CN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材料</a:t>
            </a: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领取票据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2" t="11790" r="22753" b="34494"/>
          <a:stretch/>
        </p:blipFill>
        <p:spPr bwMode="auto">
          <a:xfrm>
            <a:off x="4786488" y="1502838"/>
            <a:ext cx="2901246" cy="3927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圆角矩形标注 19"/>
          <p:cNvSpPr/>
          <p:nvPr/>
        </p:nvSpPr>
        <p:spPr>
          <a:xfrm>
            <a:off x="1388535" y="1014045"/>
            <a:ext cx="2139245" cy="397086"/>
          </a:xfrm>
          <a:prstGeom prst="wedgeRoundRectCallout">
            <a:avLst>
              <a:gd name="adj1" fmla="val -18554"/>
              <a:gd name="adj2" fmla="val -40625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非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免税发票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圆角矩形标注 21"/>
          <p:cNvSpPr/>
          <p:nvPr/>
        </p:nvSpPr>
        <p:spPr>
          <a:xfrm>
            <a:off x="5200163" y="1025334"/>
            <a:ext cx="2139245" cy="397086"/>
          </a:xfrm>
          <a:prstGeom prst="wedgeRoundRectCallout">
            <a:avLst>
              <a:gd name="adj1" fmla="val -18554"/>
              <a:gd name="adj2" fmla="val -40625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免税发票 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圆角矩形标注 22"/>
          <p:cNvSpPr/>
          <p:nvPr/>
        </p:nvSpPr>
        <p:spPr>
          <a:xfrm>
            <a:off x="8415867" y="1016748"/>
            <a:ext cx="2579510" cy="397086"/>
          </a:xfrm>
          <a:prstGeom prst="wedgeRoundRectCallout">
            <a:avLst>
              <a:gd name="adj1" fmla="val -18554"/>
              <a:gd name="adj2" fmla="val -40625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资金往来结算票据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3878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35" y="1162950"/>
            <a:ext cx="6367534" cy="4990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5234463" y="6450001"/>
            <a:ext cx="2529900" cy="378826"/>
          </a:xfrm>
        </p:spPr>
        <p:txBody>
          <a:bodyPr/>
          <a:lstStyle/>
          <a:p>
            <a:pPr>
              <a:defRPr/>
            </a:pPr>
            <a:fld id="{D457DE19-0771-4C51-9687-CAFB1AD96585}" type="slidenum">
              <a:rPr lang="zh-CN" altLang="en-US"/>
              <a:pPr>
                <a:defRPr/>
              </a:pPr>
              <a:t>26</a:t>
            </a:fld>
            <a:endParaRPr lang="zh-CN" altLang="en-US"/>
          </a:p>
        </p:txBody>
      </p:sp>
      <p:sp>
        <p:nvSpPr>
          <p:cNvPr id="2" name="内容占位符 1"/>
          <p:cNvSpPr>
            <a:spLocks noGrp="1"/>
          </p:cNvSpPr>
          <p:nvPr>
            <p:ph sz="quarter" idx="13"/>
          </p:nvPr>
        </p:nvSpPr>
        <p:spPr>
          <a:xfrm>
            <a:off x="857956" y="377959"/>
            <a:ext cx="10597797" cy="806804"/>
          </a:xfrm>
        </p:spPr>
        <p:txBody>
          <a:bodyPr/>
          <a:lstStyle/>
          <a:p>
            <a:r>
              <a:rPr lang="zh-CN" altLang="en-US" dirty="0" smtClean="0"/>
              <a:t>票据领取相关说明</a:t>
            </a:r>
            <a:endParaRPr lang="en-US" altLang="zh-CN" dirty="0"/>
          </a:p>
        </p:txBody>
      </p:sp>
      <p:sp>
        <p:nvSpPr>
          <p:cNvPr id="13" name="圆角矩形标注 12"/>
          <p:cNvSpPr/>
          <p:nvPr/>
        </p:nvSpPr>
        <p:spPr>
          <a:xfrm>
            <a:off x="7949994" y="3082318"/>
            <a:ext cx="3158274" cy="1151462"/>
          </a:xfrm>
          <a:prstGeom prst="wedgeRoundRectCallout">
            <a:avLst>
              <a:gd name="adj1" fmla="val -77066"/>
              <a:gd name="adj2" fmla="val 17268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领取流程说明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4552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5234463" y="6450001"/>
            <a:ext cx="2529900" cy="378826"/>
          </a:xfrm>
        </p:spPr>
        <p:txBody>
          <a:bodyPr/>
          <a:lstStyle/>
          <a:p>
            <a:pPr>
              <a:defRPr/>
            </a:pPr>
            <a:fld id="{D457DE19-0771-4C51-9687-CAFB1AD96585}" type="slidenum">
              <a:rPr lang="zh-CN" altLang="en-US"/>
              <a:pPr>
                <a:defRPr/>
              </a:pPr>
              <a:t>27</a:t>
            </a:fld>
            <a:endParaRPr lang="zh-CN" altLang="en-US"/>
          </a:p>
        </p:txBody>
      </p:sp>
      <p:sp>
        <p:nvSpPr>
          <p:cNvPr id="2" name="内容占位符 1"/>
          <p:cNvSpPr>
            <a:spLocks noGrp="1"/>
          </p:cNvSpPr>
          <p:nvPr>
            <p:ph sz="quarter" idx="13"/>
          </p:nvPr>
        </p:nvSpPr>
        <p:spPr>
          <a:xfrm>
            <a:off x="857956" y="377959"/>
            <a:ext cx="10597797" cy="806804"/>
          </a:xfrm>
        </p:spPr>
        <p:txBody>
          <a:bodyPr>
            <a:normAutofit/>
          </a:bodyPr>
          <a:lstStyle/>
          <a:p>
            <a:r>
              <a:rPr lang="zh-CN" altLang="en-US" dirty="0"/>
              <a:t>票据申请未通过审核的情况</a:t>
            </a:r>
          </a:p>
        </p:txBody>
      </p:sp>
      <p:sp>
        <p:nvSpPr>
          <p:cNvPr id="7" name="下箭头 6"/>
          <p:cNvSpPr/>
          <p:nvPr/>
        </p:nvSpPr>
        <p:spPr>
          <a:xfrm>
            <a:off x="3062120" y="4646198"/>
            <a:ext cx="495771" cy="58427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16"/>
          <a:stretch/>
        </p:blipFill>
        <p:spPr bwMode="auto">
          <a:xfrm>
            <a:off x="753141" y="2383968"/>
            <a:ext cx="5201343" cy="2177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圆角矩形标注 7"/>
          <p:cNvSpPr/>
          <p:nvPr/>
        </p:nvSpPr>
        <p:spPr>
          <a:xfrm>
            <a:off x="4042235" y="1059140"/>
            <a:ext cx="4042212" cy="858660"/>
          </a:xfrm>
          <a:prstGeom prst="wedgeRoundRectCallout">
            <a:avLst>
              <a:gd name="adj1" fmla="val -18554"/>
              <a:gd name="adj2" fmla="val -40625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未通过财务审核的</a:t>
            </a:r>
            <a:r>
              <a:rPr lang="en-US" altLang="zh-CN" sz="32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种情况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圆角矩形标注 9"/>
          <p:cNvSpPr/>
          <p:nvPr/>
        </p:nvSpPr>
        <p:spPr>
          <a:xfrm>
            <a:off x="753889" y="5282959"/>
            <a:ext cx="5492534" cy="858660"/>
          </a:xfrm>
          <a:prstGeom prst="wedgeRoundRectCallout">
            <a:avLst>
              <a:gd name="adj1" fmla="val -18554"/>
              <a:gd name="adj2" fmla="val -40625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因原则性问题退回至申请人，申请人需重新提交负责人审核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圆角矩形标注 10"/>
          <p:cNvSpPr/>
          <p:nvPr/>
        </p:nvSpPr>
        <p:spPr>
          <a:xfrm>
            <a:off x="6699465" y="5289901"/>
            <a:ext cx="4926477" cy="858660"/>
          </a:xfrm>
          <a:prstGeom prst="wedgeRoundRectCallout">
            <a:avLst>
              <a:gd name="adj1" fmla="val -18554"/>
              <a:gd name="adj2" fmla="val -40625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因非原则性问题提请申请人修改，申请人修改后直接提交财务审核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681" y="2383968"/>
            <a:ext cx="5084958" cy="2218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下箭头 11"/>
          <p:cNvSpPr/>
          <p:nvPr/>
        </p:nvSpPr>
        <p:spPr>
          <a:xfrm>
            <a:off x="8914817" y="4656751"/>
            <a:ext cx="495771" cy="58427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下箭头 12"/>
          <p:cNvSpPr/>
          <p:nvPr/>
        </p:nvSpPr>
        <p:spPr>
          <a:xfrm rot="2361537">
            <a:off x="4771178" y="1949730"/>
            <a:ext cx="495771" cy="58427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下箭头 13"/>
          <p:cNvSpPr/>
          <p:nvPr/>
        </p:nvSpPr>
        <p:spPr>
          <a:xfrm rot="19035297">
            <a:off x="6945514" y="1950021"/>
            <a:ext cx="495771" cy="58427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967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17"/>
          <a:stretch/>
        </p:blipFill>
        <p:spPr bwMode="auto">
          <a:xfrm>
            <a:off x="1052298" y="1017970"/>
            <a:ext cx="6079092" cy="3391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5234463" y="6450001"/>
            <a:ext cx="2529900" cy="378826"/>
          </a:xfrm>
        </p:spPr>
        <p:txBody>
          <a:bodyPr/>
          <a:lstStyle/>
          <a:p>
            <a:pPr>
              <a:defRPr/>
            </a:pPr>
            <a:fld id="{D457DE19-0771-4C51-9687-CAFB1AD96585}" type="slidenum">
              <a:rPr lang="zh-CN" altLang="en-US"/>
              <a:pPr>
                <a:defRPr/>
              </a:pPr>
              <a:t>28</a:t>
            </a:fld>
            <a:endParaRPr lang="zh-CN" altLang="en-US"/>
          </a:p>
        </p:txBody>
      </p:sp>
      <p:sp>
        <p:nvSpPr>
          <p:cNvPr id="2" name="内容占位符 1"/>
          <p:cNvSpPr>
            <a:spLocks noGrp="1"/>
          </p:cNvSpPr>
          <p:nvPr>
            <p:ph sz="quarter" idx="13"/>
          </p:nvPr>
        </p:nvSpPr>
        <p:spPr>
          <a:xfrm>
            <a:off x="857956" y="377959"/>
            <a:ext cx="10597797" cy="806804"/>
          </a:xfrm>
        </p:spPr>
        <p:txBody>
          <a:bodyPr/>
          <a:lstStyle/>
          <a:p>
            <a:r>
              <a:rPr lang="zh-CN" altLang="en-US" dirty="0" smtClean="0"/>
              <a:t>票据申请未通过审核的情况</a:t>
            </a:r>
          </a:p>
        </p:txBody>
      </p:sp>
      <p:sp>
        <p:nvSpPr>
          <p:cNvPr id="11" name="圆角矩形标注 10"/>
          <p:cNvSpPr/>
          <p:nvPr/>
        </p:nvSpPr>
        <p:spPr>
          <a:xfrm>
            <a:off x="8171970" y="3512252"/>
            <a:ext cx="3323345" cy="2119492"/>
          </a:xfrm>
          <a:prstGeom prst="wedgeRoundRectCallout">
            <a:avLst>
              <a:gd name="adj1" fmla="val -78136"/>
              <a:gd name="adj2" fmla="val -19567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因审核不通过而被退回的申请，可在</a:t>
            </a:r>
            <a:r>
              <a:rPr lang="zh-CN" altLang="en-US" sz="2400" dirty="0" smtClean="0"/>
              <a:t>“</a:t>
            </a:r>
            <a:r>
              <a:rPr lang="zh-CN" altLang="en-US" sz="2400" b="1" dirty="0" smtClean="0"/>
              <a:t>办事大厅</a:t>
            </a:r>
            <a:r>
              <a:rPr lang="zh-CN" altLang="en-US" sz="2400" dirty="0" smtClean="0"/>
              <a:t>”</a:t>
            </a:r>
            <a:r>
              <a:rPr lang="en-US" altLang="zh-CN" sz="2400" dirty="0" smtClean="0"/>
              <a:t> —</a:t>
            </a:r>
            <a:r>
              <a:rPr lang="zh-CN" altLang="en-US" sz="2400" dirty="0" smtClean="0"/>
              <a:t>“</a:t>
            </a:r>
            <a:r>
              <a:rPr lang="zh-CN" altLang="en-US" sz="2400" b="1" dirty="0" smtClean="0"/>
              <a:t>申请</a:t>
            </a:r>
            <a:r>
              <a:rPr lang="zh-CN" altLang="en-US" sz="2400" dirty="0" smtClean="0"/>
              <a:t>”</a:t>
            </a: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里查询修改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93"/>
          <a:stretch/>
        </p:blipFill>
        <p:spPr bwMode="auto">
          <a:xfrm>
            <a:off x="1052298" y="4571998"/>
            <a:ext cx="6175854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837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组合 45"/>
          <p:cNvGrpSpPr/>
          <p:nvPr/>
        </p:nvGrpSpPr>
        <p:grpSpPr bwMode="auto">
          <a:xfrm>
            <a:off x="2459354" y="2749554"/>
            <a:ext cx="7872731" cy="756285"/>
            <a:chOff x="3572702" y="2405227"/>
            <a:chExt cx="6704432" cy="881514"/>
          </a:xfrm>
        </p:grpSpPr>
        <p:sp>
          <p:nvSpPr>
            <p:cNvPr id="44" name="矩形 43"/>
            <p:cNvSpPr/>
            <p:nvPr/>
          </p:nvSpPr>
          <p:spPr>
            <a:xfrm>
              <a:off x="4386016" y="2533272"/>
              <a:ext cx="5891118" cy="725343"/>
            </a:xfrm>
            <a:prstGeom prst="rect">
              <a:avLst/>
            </a:prstGeom>
            <a:noFill/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600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历史票据申请查询</a:t>
              </a:r>
              <a:endParaRPr lang="zh-CN" altLang="zh-CN" sz="3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任意多边形 44"/>
            <p:cNvSpPr/>
            <p:nvPr/>
          </p:nvSpPr>
          <p:spPr>
            <a:xfrm>
              <a:off x="3572702" y="2405227"/>
              <a:ext cx="1246468" cy="881514"/>
            </a:xfrm>
            <a:custGeom>
              <a:avLst/>
              <a:gdLst>
                <a:gd name="connsiteX0" fmla="*/ 0 w 1262130"/>
                <a:gd name="connsiteY0" fmla="*/ 0 h 785611"/>
                <a:gd name="connsiteX1" fmla="*/ 949818 w 1262130"/>
                <a:gd name="connsiteY1" fmla="*/ 0 h 785611"/>
                <a:gd name="connsiteX2" fmla="*/ 1262130 w 1262130"/>
                <a:gd name="connsiteY2" fmla="*/ 785611 h 785611"/>
                <a:gd name="connsiteX3" fmla="*/ 0 w 1262130"/>
                <a:gd name="connsiteY3" fmla="*/ 785611 h 7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2130" h="785611">
                  <a:moveTo>
                    <a:pt x="0" y="0"/>
                  </a:moveTo>
                  <a:lnTo>
                    <a:pt x="949818" y="0"/>
                  </a:lnTo>
                  <a:lnTo>
                    <a:pt x="1262130" y="785611"/>
                  </a:lnTo>
                  <a:lnTo>
                    <a:pt x="0" y="785611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4000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</a:t>
              </a:r>
              <a:r>
                <a:rPr lang="en-US" altLang="zh-CN" sz="3600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05</a:t>
              </a:r>
              <a:endParaRPr lang="zh-CN" altLang="en-US" sz="3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E22FE3-1DA5-469D-BECB-02C2AD7E1641}" type="slidenum">
              <a:rPr lang="zh-CN" altLang="en-US" smtClean="0"/>
              <a:pPr>
                <a:defRPr/>
              </a:pPr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356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57DE19-0771-4C51-9687-CAFB1AD96585}" type="slidenum">
              <a:rPr lang="zh-CN" altLang="en-US" smtClean="0"/>
              <a:pPr>
                <a:defRPr/>
              </a:pPr>
              <a:t>3</a:t>
            </a:fld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4413374" y="1182341"/>
            <a:ext cx="3143272" cy="2571750"/>
            <a:chOff x="11424592" y="1340768"/>
            <a:chExt cx="3143272" cy="2571750"/>
          </a:xfrm>
        </p:grpSpPr>
        <p:sp>
          <p:nvSpPr>
            <p:cNvPr id="10" name="Rectangle 18"/>
            <p:cNvSpPr/>
            <p:nvPr/>
          </p:nvSpPr>
          <p:spPr>
            <a:xfrm>
              <a:off x="11424592" y="1340768"/>
              <a:ext cx="3143272" cy="2571750"/>
            </a:xfrm>
            <a:prstGeom prst="rect">
              <a:avLst/>
            </a:prstGeom>
            <a:solidFill>
              <a:srgbClr val="27B3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27"/>
            <p:cNvSpPr/>
            <p:nvPr/>
          </p:nvSpPr>
          <p:spPr>
            <a:xfrm>
              <a:off x="11924658" y="2340882"/>
              <a:ext cx="857256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矩形 11"/>
            <p:cNvSpPr>
              <a:spLocks noChangeArrowheads="1"/>
            </p:cNvSpPr>
            <p:nvPr/>
          </p:nvSpPr>
          <p:spPr bwMode="auto">
            <a:xfrm>
              <a:off x="11946077" y="1750171"/>
              <a:ext cx="2025237" cy="415601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t"/>
            <a:lstStyle/>
            <a:p>
              <a:r>
                <a:rPr lang="zh-CN" altLang="en-US" sz="2800" b="1" cap="all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+mj-cs"/>
                </a:rPr>
                <a:t>原有模式</a:t>
              </a:r>
              <a:endParaRPr lang="en-US" altLang="zh-CN" sz="2800" b="1" cap="all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+mj-cs"/>
              </a:endParaRPr>
            </a:p>
          </p:txBody>
        </p:sp>
        <p:sp>
          <p:nvSpPr>
            <p:cNvPr id="13" name="TextBox 5"/>
            <p:cNvSpPr txBox="1"/>
            <p:nvPr/>
          </p:nvSpPr>
          <p:spPr>
            <a:xfrm>
              <a:off x="11786418" y="2584137"/>
              <a:ext cx="2626624" cy="11541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1300"/>
                </a:lnSpc>
                <a:defRPr sz="9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algn="l">
                <a:lnSpc>
                  <a:spcPts val="2000"/>
                </a:lnSpc>
                <a:spcBef>
                  <a:spcPts val="500"/>
                </a:spcBef>
              </a:pPr>
              <a:r>
                <a:rPr lang="en-US" altLang="zh-CN" sz="1400" b="1" dirty="0" smtClean="0">
                  <a:solidFill>
                    <a:schemeClr val="bg1"/>
                  </a:solidFill>
                </a:rPr>
                <a:t>1. </a:t>
              </a:r>
              <a:r>
                <a:rPr lang="zh-CN" altLang="en-US" sz="1400" b="1" dirty="0" smtClean="0">
                  <a:solidFill>
                    <a:schemeClr val="bg1"/>
                  </a:solidFill>
                </a:rPr>
                <a:t>填写</a:t>
              </a:r>
              <a:r>
                <a:rPr lang="en-US" altLang="zh-CN" sz="1400" b="1" dirty="0" smtClean="0">
                  <a:solidFill>
                    <a:schemeClr val="bg1"/>
                  </a:solidFill>
                </a:rPr>
                <a:t>EXCEL</a:t>
              </a:r>
              <a:r>
                <a:rPr lang="zh-CN" altLang="en-US" sz="1400" b="1" dirty="0" smtClean="0">
                  <a:solidFill>
                    <a:schemeClr val="bg1"/>
                  </a:solidFill>
                </a:rPr>
                <a:t>申请发送至邮箱；</a:t>
              </a:r>
              <a:endParaRPr lang="en-US" altLang="zh-CN" sz="1400" b="1" dirty="0" smtClean="0">
                <a:solidFill>
                  <a:schemeClr val="bg1"/>
                </a:solidFill>
              </a:endParaRPr>
            </a:p>
            <a:p>
              <a:pPr algn="l">
                <a:lnSpc>
                  <a:spcPts val="2000"/>
                </a:lnSpc>
                <a:spcBef>
                  <a:spcPts val="500"/>
                </a:spcBef>
              </a:pPr>
              <a:r>
                <a:rPr lang="en-US" altLang="zh-CN" sz="1400" b="1" dirty="0" smtClean="0">
                  <a:solidFill>
                    <a:schemeClr val="bg1"/>
                  </a:solidFill>
                </a:rPr>
                <a:t>2. QQ</a:t>
              </a:r>
              <a:r>
                <a:rPr lang="zh-CN" altLang="en-US" sz="1400" b="1" dirty="0" smtClean="0">
                  <a:solidFill>
                    <a:schemeClr val="bg1"/>
                  </a:solidFill>
                </a:rPr>
                <a:t>邮件回复取票；</a:t>
              </a:r>
              <a:endParaRPr lang="en-US" altLang="zh-CN" sz="1400" b="1" dirty="0" smtClean="0">
                <a:solidFill>
                  <a:schemeClr val="bg1"/>
                </a:solidFill>
              </a:endParaRPr>
            </a:p>
            <a:p>
              <a:pPr algn="l">
                <a:lnSpc>
                  <a:spcPts val="2000"/>
                </a:lnSpc>
                <a:spcBef>
                  <a:spcPts val="500"/>
                </a:spcBef>
              </a:pPr>
              <a:r>
                <a:rPr lang="en-US" altLang="zh-CN" sz="1400" b="1" dirty="0" smtClean="0">
                  <a:solidFill>
                    <a:schemeClr val="bg1"/>
                  </a:solidFill>
                </a:rPr>
                <a:t>3. </a:t>
              </a:r>
              <a:r>
                <a:rPr lang="zh-CN" altLang="en-US" sz="1400" b="1" dirty="0" smtClean="0">
                  <a:solidFill>
                    <a:schemeClr val="bg1"/>
                  </a:solidFill>
                </a:rPr>
                <a:t>取票时需携带学院盖章、申请人签字的纸质版申请单</a:t>
              </a:r>
              <a:endParaRPr lang="en-US" altLang="zh-CN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5985010" y="3912518"/>
            <a:ext cx="3143272" cy="2571750"/>
            <a:chOff x="12996228" y="3912518"/>
            <a:chExt cx="3143272" cy="2571750"/>
          </a:xfrm>
          <a:solidFill>
            <a:schemeClr val="tx2"/>
          </a:solidFill>
        </p:grpSpPr>
        <p:sp>
          <p:nvSpPr>
            <p:cNvPr id="15" name="Rectangle 20"/>
            <p:cNvSpPr/>
            <p:nvPr/>
          </p:nvSpPr>
          <p:spPr>
            <a:xfrm>
              <a:off x="12996228" y="3912518"/>
              <a:ext cx="3143272" cy="25717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27"/>
            <p:cNvSpPr/>
            <p:nvPr/>
          </p:nvSpPr>
          <p:spPr>
            <a:xfrm>
              <a:off x="13512824" y="4870935"/>
              <a:ext cx="857256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矩形 16"/>
            <p:cNvSpPr>
              <a:spLocks noChangeArrowheads="1"/>
            </p:cNvSpPr>
            <p:nvPr/>
          </p:nvSpPr>
          <p:spPr bwMode="auto">
            <a:xfrm>
              <a:off x="13486618" y="4280224"/>
              <a:ext cx="1852848" cy="415601"/>
            </a:xfrm>
            <a:prstGeom prst="rect">
              <a:avLst/>
            </a:pr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t"/>
            <a:lstStyle/>
            <a:p>
              <a:r>
                <a:rPr lang="zh-CN" altLang="en-US" sz="2800" b="1" cap="all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+mj-cs"/>
                </a:rPr>
                <a:t>现有模式</a:t>
              </a:r>
              <a:endParaRPr lang="en-US" altLang="zh-CN" sz="2800" b="1" cap="all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+mj-cs"/>
              </a:endParaRPr>
            </a:p>
          </p:txBody>
        </p:sp>
        <p:sp>
          <p:nvSpPr>
            <p:cNvPr id="18" name="TextBox 5"/>
            <p:cNvSpPr txBox="1"/>
            <p:nvPr/>
          </p:nvSpPr>
          <p:spPr>
            <a:xfrm>
              <a:off x="13310419" y="5099676"/>
              <a:ext cx="2633353" cy="1154162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1300"/>
                </a:lnSpc>
                <a:defRPr sz="9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algn="l">
                <a:lnSpc>
                  <a:spcPts val="2000"/>
                </a:lnSpc>
                <a:spcBef>
                  <a:spcPts val="500"/>
                </a:spcBef>
              </a:pPr>
              <a:r>
                <a:rPr lang="en-US" altLang="zh-CN" sz="1400" b="1" dirty="0" smtClean="0">
                  <a:solidFill>
                    <a:schemeClr val="bg1"/>
                  </a:solidFill>
                </a:rPr>
                <a:t>1. </a:t>
              </a:r>
              <a:r>
                <a:rPr lang="zh-CN" altLang="en-US" sz="1400" b="1" dirty="0" smtClean="0">
                  <a:solidFill>
                    <a:schemeClr val="bg1"/>
                  </a:solidFill>
                </a:rPr>
                <a:t>填写网页申请；</a:t>
              </a:r>
              <a:endParaRPr lang="en-US" altLang="zh-CN" sz="1400" b="1" dirty="0" smtClean="0">
                <a:solidFill>
                  <a:schemeClr val="bg1"/>
                </a:solidFill>
              </a:endParaRPr>
            </a:p>
            <a:p>
              <a:pPr algn="l">
                <a:lnSpc>
                  <a:spcPts val="2000"/>
                </a:lnSpc>
                <a:spcBef>
                  <a:spcPts val="500"/>
                </a:spcBef>
              </a:pPr>
              <a:r>
                <a:rPr lang="en-US" altLang="zh-CN" sz="1400" b="1" dirty="0" smtClean="0">
                  <a:solidFill>
                    <a:schemeClr val="bg1"/>
                  </a:solidFill>
                </a:rPr>
                <a:t>2. </a:t>
              </a:r>
              <a:r>
                <a:rPr lang="zh-CN" altLang="en-US" sz="1400" b="1" dirty="0" smtClean="0">
                  <a:solidFill>
                    <a:schemeClr val="bg1"/>
                  </a:solidFill>
                </a:rPr>
                <a:t>短信回复</a:t>
              </a:r>
              <a:r>
                <a:rPr lang="zh-CN" altLang="en-US" sz="1400" b="1" dirty="0">
                  <a:solidFill>
                    <a:schemeClr val="bg1"/>
                  </a:solidFill>
                </a:rPr>
                <a:t>取票</a:t>
              </a:r>
              <a:r>
                <a:rPr lang="zh-CN" altLang="en-US" sz="1400" b="1" dirty="0" smtClean="0">
                  <a:solidFill>
                    <a:schemeClr val="bg1"/>
                  </a:solidFill>
                </a:rPr>
                <a:t>；</a:t>
              </a:r>
              <a:endParaRPr lang="en-US" altLang="zh-CN" sz="1400" b="1" dirty="0" smtClean="0">
                <a:solidFill>
                  <a:schemeClr val="bg1"/>
                </a:solidFill>
              </a:endParaRPr>
            </a:p>
            <a:p>
              <a:pPr algn="l">
                <a:lnSpc>
                  <a:spcPts val="2000"/>
                </a:lnSpc>
                <a:spcBef>
                  <a:spcPts val="500"/>
                </a:spcBef>
              </a:pPr>
              <a:r>
                <a:rPr lang="en-US" altLang="zh-CN" sz="1400" b="1" dirty="0" smtClean="0">
                  <a:solidFill>
                    <a:schemeClr val="bg1"/>
                  </a:solidFill>
                </a:rPr>
                <a:t>3. </a:t>
              </a:r>
              <a:r>
                <a:rPr lang="zh-CN" altLang="en-US" sz="1400" b="1" dirty="0" smtClean="0">
                  <a:solidFill>
                    <a:schemeClr val="bg1"/>
                  </a:solidFill>
                </a:rPr>
                <a:t>仅免税普票需要提供科技处盖章的纸质申请单</a:t>
              </a:r>
              <a:endParaRPr lang="en-US" altLang="zh-CN" sz="14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646" y="1204919"/>
            <a:ext cx="3894130" cy="254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508" b="16172"/>
          <a:stretch/>
        </p:blipFill>
        <p:spPr bwMode="auto">
          <a:xfrm>
            <a:off x="1401721" y="959173"/>
            <a:ext cx="3172702" cy="2803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47"/>
          <a:stretch/>
        </p:blipFill>
        <p:spPr bwMode="auto">
          <a:xfrm>
            <a:off x="722489" y="3952979"/>
            <a:ext cx="5262521" cy="25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内容占位符 1"/>
          <p:cNvSpPr>
            <a:spLocks noGrp="1"/>
          </p:cNvSpPr>
          <p:nvPr>
            <p:ph sz="quarter" idx="13"/>
          </p:nvPr>
        </p:nvSpPr>
        <p:spPr>
          <a:xfrm>
            <a:off x="857956" y="377959"/>
            <a:ext cx="10597797" cy="806804"/>
          </a:xfrm>
        </p:spPr>
        <p:txBody>
          <a:bodyPr/>
          <a:lstStyle/>
          <a:p>
            <a:r>
              <a:rPr lang="zh-CN" altLang="en-US" dirty="0"/>
              <a:t>票据</a:t>
            </a:r>
            <a:r>
              <a:rPr lang="zh-CN" altLang="en-US" dirty="0" smtClean="0"/>
              <a:t>申请流程对比</a:t>
            </a:r>
            <a:endParaRPr lang="en-US" altLang="zh-CN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929" b="33705"/>
          <a:stretch/>
        </p:blipFill>
        <p:spPr bwMode="auto">
          <a:xfrm>
            <a:off x="9128282" y="3916979"/>
            <a:ext cx="1562862" cy="2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对角圆角矩形 18"/>
          <p:cNvSpPr/>
          <p:nvPr/>
        </p:nvSpPr>
        <p:spPr>
          <a:xfrm>
            <a:off x="519289" y="3919112"/>
            <a:ext cx="10385778" cy="2587734"/>
          </a:xfrm>
          <a:prstGeom prst="round2DiagRect">
            <a:avLst/>
          </a:prstGeom>
          <a:noFill/>
          <a:ln w="38100" cmpd="sng">
            <a:solidFill>
              <a:srgbClr val="FE5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21" name="对角圆角矩形 20"/>
          <p:cNvSpPr/>
          <p:nvPr/>
        </p:nvSpPr>
        <p:spPr>
          <a:xfrm>
            <a:off x="1200464" y="1111343"/>
            <a:ext cx="10381935" cy="2651452"/>
          </a:xfrm>
          <a:prstGeom prst="round2DiagRect">
            <a:avLst/>
          </a:prstGeom>
          <a:noFill/>
          <a:ln w="38100" cmpd="sng">
            <a:solidFill>
              <a:srgbClr val="FE5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4301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 animBg="1"/>
      <p:bldP spid="2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57DE19-0771-4C51-9687-CAFB1AD96585}" type="slidenum">
              <a:rPr lang="zh-CN" altLang="en-US" smtClean="0"/>
              <a:pPr>
                <a:defRPr/>
              </a:pPr>
              <a:t>30</a:t>
            </a:fld>
            <a:endParaRPr lang="zh-CN" altLang="en-US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823" y="1061683"/>
            <a:ext cx="9780587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内容占位符 1"/>
          <p:cNvSpPr>
            <a:spLocks noGrp="1"/>
          </p:cNvSpPr>
          <p:nvPr>
            <p:ph sz="quarter" idx="13"/>
          </p:nvPr>
        </p:nvSpPr>
        <p:spPr>
          <a:xfrm>
            <a:off x="857956" y="377959"/>
            <a:ext cx="10597797" cy="806804"/>
          </a:xfrm>
        </p:spPr>
        <p:txBody>
          <a:bodyPr/>
          <a:lstStyle/>
          <a:p>
            <a:r>
              <a:rPr lang="zh-CN" altLang="en-US" dirty="0" smtClean="0"/>
              <a:t>历史票据查询、打印、下载</a:t>
            </a:r>
            <a:endParaRPr lang="en-US" altLang="zh-CN" dirty="0"/>
          </a:p>
        </p:txBody>
      </p:sp>
      <p:sp>
        <p:nvSpPr>
          <p:cNvPr id="5" name="圆角矩形标注 4"/>
          <p:cNvSpPr/>
          <p:nvPr/>
        </p:nvSpPr>
        <p:spPr>
          <a:xfrm>
            <a:off x="7735502" y="5743222"/>
            <a:ext cx="2401919" cy="680156"/>
          </a:xfrm>
          <a:prstGeom prst="wedgeRoundRectCallout">
            <a:avLst>
              <a:gd name="adj1" fmla="val -56613"/>
              <a:gd name="adj2" fmla="val -106360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点击“办结”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4833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57DE19-0771-4C51-9687-CAFB1AD96585}" type="slidenum">
              <a:rPr lang="zh-CN" altLang="en-US" smtClean="0"/>
              <a:pPr>
                <a:defRPr/>
              </a:pPr>
              <a:t>31</a:t>
            </a:fld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00" y="1032933"/>
            <a:ext cx="8467346" cy="5379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内容占位符 1"/>
          <p:cNvSpPr>
            <a:spLocks noGrp="1"/>
          </p:cNvSpPr>
          <p:nvPr>
            <p:ph sz="quarter" idx="13"/>
          </p:nvPr>
        </p:nvSpPr>
        <p:spPr>
          <a:xfrm>
            <a:off x="857956" y="377959"/>
            <a:ext cx="10597797" cy="806804"/>
          </a:xfrm>
        </p:spPr>
        <p:txBody>
          <a:bodyPr/>
          <a:lstStyle/>
          <a:p>
            <a:r>
              <a:rPr lang="zh-CN" altLang="en-US" dirty="0" smtClean="0"/>
              <a:t>历史票据查询</a:t>
            </a:r>
            <a:endParaRPr lang="en-US" altLang="zh-CN" dirty="0"/>
          </a:p>
        </p:txBody>
      </p:sp>
      <p:sp>
        <p:nvSpPr>
          <p:cNvPr id="9" name="圆角矩形标注 8"/>
          <p:cNvSpPr/>
          <p:nvPr/>
        </p:nvSpPr>
        <p:spPr>
          <a:xfrm>
            <a:off x="9564306" y="4425921"/>
            <a:ext cx="2243872" cy="1150790"/>
          </a:xfrm>
          <a:prstGeom prst="wedgeRoundRectCallout">
            <a:avLst>
              <a:gd name="adj1" fmla="val -77066"/>
              <a:gd name="adj2" fmla="val 17268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历史申请列表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5414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0862" y="1064546"/>
            <a:ext cx="11150276" cy="2205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57DE19-0771-4C51-9687-CAFB1AD96585}" type="slidenum">
              <a:rPr lang="zh-CN" altLang="en-US" smtClean="0"/>
              <a:pPr>
                <a:defRPr/>
              </a:pPr>
              <a:t>32</a:t>
            </a:fld>
            <a:endParaRPr lang="zh-CN" altLang="en-US"/>
          </a:p>
        </p:txBody>
      </p:sp>
      <p:sp>
        <p:nvSpPr>
          <p:cNvPr id="7" name="内容占位符 1"/>
          <p:cNvSpPr>
            <a:spLocks noGrp="1"/>
          </p:cNvSpPr>
          <p:nvPr>
            <p:ph sz="quarter" idx="13"/>
          </p:nvPr>
        </p:nvSpPr>
        <p:spPr>
          <a:xfrm>
            <a:off x="857956" y="377959"/>
            <a:ext cx="10597797" cy="806804"/>
          </a:xfrm>
        </p:spPr>
        <p:txBody>
          <a:bodyPr/>
          <a:lstStyle/>
          <a:p>
            <a:r>
              <a:rPr lang="zh-CN" altLang="en-US" dirty="0" smtClean="0"/>
              <a:t>历史票据打印与下载</a:t>
            </a:r>
            <a:endParaRPr lang="en-US" altLang="zh-CN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62" y="3650331"/>
            <a:ext cx="5403500" cy="2470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圆角矩形标注 9"/>
          <p:cNvSpPr/>
          <p:nvPr/>
        </p:nvSpPr>
        <p:spPr>
          <a:xfrm>
            <a:off x="8017727" y="4177564"/>
            <a:ext cx="3146984" cy="1229813"/>
          </a:xfrm>
          <a:prstGeom prst="wedgeRoundRectCallout">
            <a:avLst>
              <a:gd name="adj1" fmla="val -106749"/>
              <a:gd name="adj2" fmla="val 19230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历史票据打印与下载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3190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57DE19-0771-4C51-9687-CAFB1AD96585}" type="slidenum">
              <a:rPr lang="zh-CN" altLang="en-US" smtClean="0"/>
              <a:pPr>
                <a:defRPr/>
              </a:pPr>
              <a:t>33</a:t>
            </a:fld>
            <a:endParaRPr lang="zh-CN" altLang="en-US"/>
          </a:p>
        </p:txBody>
      </p:sp>
      <p:sp>
        <p:nvSpPr>
          <p:cNvPr id="9" name="文本框 696"/>
          <p:cNvSpPr txBox="1"/>
          <p:nvPr/>
        </p:nvSpPr>
        <p:spPr>
          <a:xfrm>
            <a:off x="1283952" y="1492229"/>
            <a:ext cx="46987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solidFill>
                  <a:srgbClr val="28B3C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感谢各位</a:t>
            </a:r>
            <a:r>
              <a:rPr lang="zh-CN" altLang="en-US" sz="4400" b="1" dirty="0" smtClean="0">
                <a:solidFill>
                  <a:srgbClr val="28B3C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的支持</a:t>
            </a:r>
            <a:r>
              <a:rPr lang="zh-CN" altLang="en-US" sz="4400" b="1" dirty="0" smtClean="0">
                <a:solidFill>
                  <a:srgbClr val="28B3C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  <a:endParaRPr lang="en-US" altLang="zh-CN" sz="4400" b="1" dirty="0" smtClean="0">
              <a:solidFill>
                <a:srgbClr val="28B3C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073" r="5398"/>
          <a:stretch/>
        </p:blipFill>
        <p:spPr>
          <a:xfrm>
            <a:off x="8122255" y="-1"/>
            <a:ext cx="4069745" cy="5800077"/>
          </a:xfrm>
          <a:prstGeom prst="rect">
            <a:avLst/>
          </a:prstGeom>
        </p:spPr>
      </p:pic>
      <p:sp>
        <p:nvSpPr>
          <p:cNvPr id="16" name="TextBox 7">
            <a:extLst>
              <a:ext uri="{FF2B5EF4-FFF2-40B4-BE49-F238E27FC236}">
                <a16:creationId xmlns:a16="http://schemas.microsoft.com/office/drawing/2014/main" xmlns="" id="{837F4880-9226-4A21-8BA4-89D88282A9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0780" y="2562580"/>
            <a:ext cx="6464645" cy="2154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办公</a:t>
            </a:r>
            <a:r>
              <a:rPr lang="zh-CN" altLang="en-US" sz="20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地址：</a:t>
            </a:r>
            <a:r>
              <a:rPr lang="zh-CN" altLang="en-US" sz="2000" b="1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财务处收费管理</a:t>
            </a:r>
            <a:r>
              <a:rPr lang="zh-CN" altLang="en-US" sz="20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科（河海馆</a:t>
            </a:r>
            <a:r>
              <a:rPr lang="en-US" altLang="zh-CN" sz="20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107</a:t>
            </a:r>
            <a:r>
              <a:rPr lang="zh-CN" altLang="en-US" sz="20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室）</a:t>
            </a:r>
            <a:endParaRPr lang="en-US" altLang="zh-CN" sz="2000" b="1" dirty="0" smtClean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000" b="1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办公电话：</a:t>
            </a:r>
            <a:r>
              <a:rPr lang="en-US" altLang="zh-CN" sz="20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7143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000" b="1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办公</a:t>
            </a:r>
            <a:r>
              <a:rPr lang="zh-CN" altLang="en-US" sz="20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邮箱：</a:t>
            </a:r>
            <a:r>
              <a:rPr lang="en-US" altLang="zh-CN" sz="20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hhdxsfk@qq.com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000" b="1" dirty="0" smtClean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工作人员：方苑</a:t>
            </a:r>
            <a:r>
              <a:rPr lang="en-US" altLang="zh-CN" sz="20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zh-CN" altLang="en-US" sz="20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（</a:t>
            </a:r>
            <a:r>
              <a:rPr lang="en-US" altLang="zh-CN" sz="20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QQ</a:t>
            </a:r>
            <a:r>
              <a:rPr lang="zh-CN" altLang="en-US" sz="20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：</a:t>
            </a:r>
            <a:r>
              <a:rPr lang="en-US" altLang="zh-CN" sz="20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282243956</a:t>
            </a:r>
            <a:r>
              <a:rPr lang="zh-CN" altLang="en-US" sz="20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）</a:t>
            </a:r>
            <a:endParaRPr lang="en-US" altLang="zh-CN" sz="2000" b="1" dirty="0" smtClean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7" name="圆角矩形标注 6"/>
          <p:cNvSpPr/>
          <p:nvPr/>
        </p:nvSpPr>
        <p:spPr>
          <a:xfrm>
            <a:off x="4088791" y="5471822"/>
            <a:ext cx="2986923" cy="704069"/>
          </a:xfrm>
          <a:prstGeom prst="wedgeRoundRectCallout">
            <a:avLst>
              <a:gd name="adj1" fmla="val -77066"/>
              <a:gd name="adj2" fmla="val 17268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</a:t>
            </a:r>
            <a:r>
              <a:rPr lang="zh-CN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河海”手机</a:t>
            </a:r>
            <a:r>
              <a:rPr lang="en-US" altLang="zh-CN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96151" y="5047038"/>
            <a:ext cx="1349826" cy="1401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1643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任意多边形 41"/>
          <p:cNvSpPr/>
          <p:nvPr/>
        </p:nvSpPr>
        <p:spPr>
          <a:xfrm>
            <a:off x="0" y="4007769"/>
            <a:ext cx="11999724" cy="318696"/>
          </a:xfrm>
          <a:custGeom>
            <a:avLst/>
            <a:gdLst>
              <a:gd name="connsiteX0" fmla="*/ 11694872 w 11999724"/>
              <a:gd name="connsiteY0" fmla="*/ 0 h 318696"/>
              <a:gd name="connsiteX1" fmla="*/ 11999724 w 11999724"/>
              <a:gd name="connsiteY1" fmla="*/ 159349 h 318696"/>
              <a:gd name="connsiteX2" fmla="*/ 11694872 w 11999724"/>
              <a:gd name="connsiteY2" fmla="*/ 318696 h 318696"/>
              <a:gd name="connsiteX3" fmla="*/ 11694872 w 11999724"/>
              <a:gd name="connsiteY3" fmla="*/ 213348 h 318696"/>
              <a:gd name="connsiteX4" fmla="*/ 0 w 11999724"/>
              <a:gd name="connsiteY4" fmla="*/ 213348 h 318696"/>
              <a:gd name="connsiteX5" fmla="*/ 0 w 11999724"/>
              <a:gd name="connsiteY5" fmla="*/ 105348 h 318696"/>
              <a:gd name="connsiteX6" fmla="*/ 11694872 w 11999724"/>
              <a:gd name="connsiteY6" fmla="*/ 105348 h 318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99724" h="318696">
                <a:moveTo>
                  <a:pt x="11694872" y="0"/>
                </a:moveTo>
                <a:lnTo>
                  <a:pt x="11999724" y="159349"/>
                </a:lnTo>
                <a:lnTo>
                  <a:pt x="11694872" y="318696"/>
                </a:lnTo>
                <a:lnTo>
                  <a:pt x="11694872" y="213348"/>
                </a:lnTo>
                <a:lnTo>
                  <a:pt x="0" y="213348"/>
                </a:lnTo>
                <a:lnTo>
                  <a:pt x="0" y="105348"/>
                </a:lnTo>
                <a:lnTo>
                  <a:pt x="11694872" y="105348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1" name="椭圆 80"/>
          <p:cNvSpPr/>
          <p:nvPr/>
        </p:nvSpPr>
        <p:spPr>
          <a:xfrm>
            <a:off x="6851555" y="3599320"/>
            <a:ext cx="1114702" cy="111470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57DE19-0771-4C51-9687-CAFB1AD96585}" type="slidenum">
              <a:rPr lang="zh-CN" altLang="en-US" smtClean="0"/>
              <a:pPr>
                <a:defRPr/>
              </a:pPr>
              <a:t>4</a:t>
            </a:fld>
            <a:endParaRPr lang="zh-CN" altLang="en-US"/>
          </a:p>
        </p:txBody>
      </p:sp>
      <p:sp>
        <p:nvSpPr>
          <p:cNvPr id="43" name="椭圆 42"/>
          <p:cNvSpPr/>
          <p:nvPr/>
        </p:nvSpPr>
        <p:spPr>
          <a:xfrm>
            <a:off x="9402408" y="3616916"/>
            <a:ext cx="1100402" cy="1100402"/>
          </a:xfrm>
          <a:prstGeom prst="ellipse">
            <a:avLst/>
          </a:prstGeom>
          <a:solidFill>
            <a:srgbClr val="27B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/>
          </a:p>
        </p:txBody>
      </p:sp>
      <p:sp>
        <p:nvSpPr>
          <p:cNvPr id="47" name="椭圆 46"/>
          <p:cNvSpPr/>
          <p:nvPr/>
        </p:nvSpPr>
        <p:spPr>
          <a:xfrm>
            <a:off x="4087658" y="3577941"/>
            <a:ext cx="1178352" cy="1178352"/>
          </a:xfrm>
          <a:prstGeom prst="ellipse">
            <a:avLst/>
          </a:prstGeom>
          <a:solidFill>
            <a:srgbClr val="27B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/>
          </a:p>
        </p:txBody>
      </p:sp>
      <p:sp>
        <p:nvSpPr>
          <p:cNvPr id="48" name="椭圆 47"/>
          <p:cNvSpPr/>
          <p:nvPr/>
        </p:nvSpPr>
        <p:spPr>
          <a:xfrm>
            <a:off x="1603107" y="3609765"/>
            <a:ext cx="1114702" cy="111470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/>
          </a:p>
        </p:txBody>
      </p:sp>
      <p:sp>
        <p:nvSpPr>
          <p:cNvPr id="49" name="TextBox 3"/>
          <p:cNvSpPr txBox="1"/>
          <p:nvPr/>
        </p:nvSpPr>
        <p:spPr>
          <a:xfrm>
            <a:off x="1719806" y="3947725"/>
            <a:ext cx="852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申请</a:t>
            </a:r>
            <a:endParaRPr lang="zh-CN" altLang="en-US" sz="1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0" name="TextBox 12"/>
          <p:cNvSpPr txBox="1"/>
          <p:nvPr/>
        </p:nvSpPr>
        <p:spPr>
          <a:xfrm>
            <a:off x="1294610" y="2422890"/>
            <a:ext cx="1708234" cy="4873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900"/>
              </a:lnSpc>
            </a:pP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申请人网上填写并提交票据申请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TextBox 13"/>
          <p:cNvSpPr txBox="1"/>
          <p:nvPr/>
        </p:nvSpPr>
        <p:spPr>
          <a:xfrm>
            <a:off x="3981794" y="1292897"/>
            <a:ext cx="42284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 smtClean="0">
                <a:solidFill>
                  <a:srgbClr val="27B3C6"/>
                </a:solidFill>
                <a:latin typeface="微软雅黑" pitchFamily="34" charset="-122"/>
                <a:ea typeface="微软雅黑" pitchFamily="34" charset="-122"/>
              </a:rPr>
              <a:t>网上</a:t>
            </a:r>
            <a:r>
              <a:rPr lang="zh-CN" altLang="en-US" sz="3200" b="1" dirty="0">
                <a:solidFill>
                  <a:srgbClr val="27B3C6"/>
                </a:solidFill>
                <a:latin typeface="微软雅黑" pitchFamily="34" charset="-122"/>
                <a:ea typeface="微软雅黑" pitchFamily="34" charset="-122"/>
              </a:rPr>
              <a:t>票据</a:t>
            </a:r>
            <a:r>
              <a:rPr lang="zh-CN" altLang="en-US" sz="3200" b="1" dirty="0" smtClean="0">
                <a:solidFill>
                  <a:srgbClr val="27B3C6"/>
                </a:solidFill>
                <a:latin typeface="微软雅黑" pitchFamily="34" charset="-122"/>
                <a:ea typeface="微软雅黑" pitchFamily="34" charset="-122"/>
              </a:rPr>
              <a:t>申请流程</a:t>
            </a:r>
            <a:endParaRPr lang="zh-CN" altLang="en-US" sz="3200" b="1" dirty="0">
              <a:solidFill>
                <a:srgbClr val="27B3C6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2" name="TextBox 16"/>
          <p:cNvSpPr txBox="1"/>
          <p:nvPr/>
        </p:nvSpPr>
        <p:spPr>
          <a:xfrm>
            <a:off x="4224064" y="3844147"/>
            <a:ext cx="901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负责人审核</a:t>
            </a:r>
            <a:endParaRPr lang="zh-CN" altLang="en-US" sz="1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5" name="TextBox 19"/>
          <p:cNvSpPr txBox="1"/>
          <p:nvPr/>
        </p:nvSpPr>
        <p:spPr>
          <a:xfrm>
            <a:off x="7011750" y="3844147"/>
            <a:ext cx="7943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财务审核</a:t>
            </a:r>
            <a:endParaRPr lang="zh-CN" altLang="en-US" sz="1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6" name="TextBox 20"/>
          <p:cNvSpPr txBox="1"/>
          <p:nvPr/>
        </p:nvSpPr>
        <p:spPr>
          <a:xfrm>
            <a:off x="9569848" y="3844147"/>
            <a:ext cx="7655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领取票据</a:t>
            </a:r>
            <a:endParaRPr lang="zh-CN" altLang="en-US" sz="1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57" name="组合 56"/>
          <p:cNvGrpSpPr/>
          <p:nvPr/>
        </p:nvGrpSpPr>
        <p:grpSpPr>
          <a:xfrm>
            <a:off x="3947032" y="3370501"/>
            <a:ext cx="1459606" cy="1971500"/>
            <a:chOff x="3021724" y="3681673"/>
            <a:chExt cx="1097577" cy="1482506"/>
          </a:xfrm>
        </p:grpSpPr>
        <p:cxnSp>
          <p:nvCxnSpPr>
            <p:cNvPr id="58" name="直接连接符 57"/>
            <p:cNvCxnSpPr/>
            <p:nvPr/>
          </p:nvCxnSpPr>
          <p:spPr>
            <a:xfrm>
              <a:off x="3570512" y="4782579"/>
              <a:ext cx="0" cy="381600"/>
            </a:xfrm>
            <a:prstGeom prst="line">
              <a:avLst/>
            </a:prstGeom>
            <a:ln>
              <a:solidFill>
                <a:srgbClr val="27B3C6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弧形 58"/>
            <p:cNvSpPr/>
            <p:nvPr/>
          </p:nvSpPr>
          <p:spPr>
            <a:xfrm rot="10800000">
              <a:off x="3021724" y="3681673"/>
              <a:ext cx="1097577" cy="1097577"/>
            </a:xfrm>
            <a:prstGeom prst="arc">
              <a:avLst>
                <a:gd name="adj1" fmla="val 13721040"/>
                <a:gd name="adj2" fmla="val 18689009"/>
              </a:avLst>
            </a:prstGeom>
            <a:ln>
              <a:solidFill>
                <a:srgbClr val="27B3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1457582" y="3046094"/>
            <a:ext cx="1380762" cy="1860610"/>
            <a:chOff x="1305660" y="3303568"/>
            <a:chExt cx="1097577" cy="1479012"/>
          </a:xfrm>
        </p:grpSpPr>
        <p:cxnSp>
          <p:nvCxnSpPr>
            <p:cNvPr id="61" name="直接连接符 60"/>
            <p:cNvCxnSpPr/>
            <p:nvPr/>
          </p:nvCxnSpPr>
          <p:spPr>
            <a:xfrm flipV="1">
              <a:off x="1854448" y="3303568"/>
              <a:ext cx="0" cy="381435"/>
            </a:xfrm>
            <a:prstGeom prst="line">
              <a:avLst/>
            </a:prstGeom>
            <a:ln>
              <a:solidFill>
                <a:schemeClr val="tx2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弧形 61"/>
            <p:cNvSpPr/>
            <p:nvPr/>
          </p:nvSpPr>
          <p:spPr>
            <a:xfrm>
              <a:off x="1305660" y="3685003"/>
              <a:ext cx="1097577" cy="1097577"/>
            </a:xfrm>
            <a:prstGeom prst="arc">
              <a:avLst>
                <a:gd name="adj1" fmla="val 13721040"/>
                <a:gd name="adj2" fmla="val 18689009"/>
              </a:avLst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9271084" y="3439443"/>
            <a:ext cx="1363050" cy="1836946"/>
            <a:chOff x="9866669" y="3685003"/>
            <a:chExt cx="1097577" cy="1479176"/>
          </a:xfrm>
        </p:grpSpPr>
        <p:sp>
          <p:nvSpPr>
            <p:cNvPr id="73" name="弧形 72"/>
            <p:cNvSpPr/>
            <p:nvPr/>
          </p:nvSpPr>
          <p:spPr>
            <a:xfrm rot="10800000">
              <a:off x="9866669" y="3685003"/>
              <a:ext cx="1097577" cy="1097577"/>
            </a:xfrm>
            <a:prstGeom prst="arc">
              <a:avLst>
                <a:gd name="adj1" fmla="val 13721040"/>
                <a:gd name="adj2" fmla="val 18689009"/>
              </a:avLst>
            </a:prstGeom>
            <a:ln>
              <a:solidFill>
                <a:srgbClr val="27B3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74" name="直接连接符 73"/>
            <p:cNvCxnSpPr/>
            <p:nvPr/>
          </p:nvCxnSpPr>
          <p:spPr>
            <a:xfrm>
              <a:off x="10415457" y="4782579"/>
              <a:ext cx="0" cy="381600"/>
            </a:xfrm>
            <a:prstGeom prst="line">
              <a:avLst/>
            </a:prstGeom>
            <a:ln>
              <a:solidFill>
                <a:srgbClr val="27B3C6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TextBox 12"/>
          <p:cNvSpPr txBox="1"/>
          <p:nvPr/>
        </p:nvSpPr>
        <p:spPr>
          <a:xfrm>
            <a:off x="6619830" y="2481961"/>
            <a:ext cx="1504473" cy="4873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900"/>
              </a:lnSpc>
            </a:pP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财务工作人员网上审核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7" name="TextBox 12"/>
          <p:cNvSpPr txBox="1"/>
          <p:nvPr/>
        </p:nvSpPr>
        <p:spPr>
          <a:xfrm>
            <a:off x="3695368" y="5398446"/>
            <a:ext cx="2304493" cy="2436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900"/>
              </a:lnSpc>
            </a:pP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项目负责人网上审核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9" name="TextBox 12"/>
          <p:cNvSpPr txBox="1"/>
          <p:nvPr/>
        </p:nvSpPr>
        <p:spPr>
          <a:xfrm>
            <a:off x="8897350" y="5342001"/>
            <a:ext cx="2391135" cy="4873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900"/>
              </a:lnSpc>
            </a:pP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按照短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通知携带相关材料至财务处领取票据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0" name="内容占位符 1"/>
          <p:cNvSpPr>
            <a:spLocks noGrp="1"/>
          </p:cNvSpPr>
          <p:nvPr>
            <p:ph sz="quarter" idx="13"/>
          </p:nvPr>
        </p:nvSpPr>
        <p:spPr>
          <a:xfrm>
            <a:off x="857956" y="377959"/>
            <a:ext cx="10597797" cy="806804"/>
          </a:xfrm>
        </p:spPr>
        <p:txBody>
          <a:bodyPr/>
          <a:lstStyle/>
          <a:p>
            <a:r>
              <a:rPr lang="zh-CN" altLang="en-US" dirty="0" smtClean="0"/>
              <a:t>网上</a:t>
            </a:r>
            <a:r>
              <a:rPr lang="zh-CN" altLang="en-US" dirty="0"/>
              <a:t>票据</a:t>
            </a:r>
            <a:r>
              <a:rPr lang="zh-CN" altLang="en-US" dirty="0" smtClean="0"/>
              <a:t>申请流程</a:t>
            </a:r>
            <a:endParaRPr lang="en-US" altLang="zh-CN" dirty="0"/>
          </a:p>
        </p:txBody>
      </p:sp>
      <p:grpSp>
        <p:nvGrpSpPr>
          <p:cNvPr id="82" name="组合 81"/>
          <p:cNvGrpSpPr/>
          <p:nvPr/>
        </p:nvGrpSpPr>
        <p:grpSpPr>
          <a:xfrm>
            <a:off x="6706030" y="3035649"/>
            <a:ext cx="1380762" cy="1860610"/>
            <a:chOff x="1305660" y="3303568"/>
            <a:chExt cx="1097577" cy="1479012"/>
          </a:xfrm>
        </p:grpSpPr>
        <p:cxnSp>
          <p:nvCxnSpPr>
            <p:cNvPr id="83" name="直接连接符 82"/>
            <p:cNvCxnSpPr/>
            <p:nvPr/>
          </p:nvCxnSpPr>
          <p:spPr>
            <a:xfrm flipV="1">
              <a:off x="1854448" y="3303568"/>
              <a:ext cx="0" cy="381435"/>
            </a:xfrm>
            <a:prstGeom prst="line">
              <a:avLst/>
            </a:prstGeom>
            <a:ln>
              <a:solidFill>
                <a:schemeClr val="tx2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弧形 83"/>
            <p:cNvSpPr/>
            <p:nvPr/>
          </p:nvSpPr>
          <p:spPr>
            <a:xfrm>
              <a:off x="1305660" y="3685003"/>
              <a:ext cx="1097577" cy="1097577"/>
            </a:xfrm>
            <a:prstGeom prst="arc">
              <a:avLst>
                <a:gd name="adj1" fmla="val 13721040"/>
                <a:gd name="adj2" fmla="val 18689009"/>
              </a:avLst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415644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900"/>
                            </p:stCondLst>
                            <p:childTnLst>
                              <p:par>
                                <p:cTn id="4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1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6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100"/>
                            </p:stCondLst>
                            <p:childTnLst>
                              <p:par>
                                <p:cTn id="5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60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100"/>
                            </p:stCondLst>
                            <p:childTnLst>
                              <p:par>
                                <p:cTn id="6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600"/>
                            </p:stCondLst>
                            <p:childTnLst>
                              <p:par>
                                <p:cTn id="7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100"/>
                            </p:stCondLst>
                            <p:childTnLst>
                              <p:par>
                                <p:cTn id="7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600"/>
                            </p:stCondLst>
                            <p:childTnLst>
                              <p:par>
                                <p:cTn id="7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81" grpId="0" animBg="1"/>
      <p:bldP spid="43" grpId="0" animBg="1"/>
      <p:bldP spid="47" grpId="0" animBg="1"/>
      <p:bldP spid="48" grpId="0" animBg="1"/>
      <p:bldP spid="49" grpId="0"/>
      <p:bldP spid="50" grpId="0"/>
      <p:bldP spid="51" grpId="0"/>
      <p:bldP spid="52" grpId="0"/>
      <p:bldP spid="55" grpId="0"/>
      <p:bldP spid="56" grpId="0"/>
      <p:bldP spid="76" grpId="0"/>
      <p:bldP spid="77" grpId="0"/>
      <p:bldP spid="7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57DE19-0771-4C51-9687-CAFB1AD96585}" type="slidenum">
              <a:rPr lang="zh-CN" altLang="en-US" smtClean="0"/>
              <a:pPr>
                <a:defRPr/>
              </a:pPr>
              <a:t>5</a:t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7588" y="1456551"/>
            <a:ext cx="1701806" cy="3117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026" b="1" dirty="0" smtClean="0">
                <a:solidFill>
                  <a:srgbClr val="27B3C6"/>
                </a:solidFill>
                <a:latin typeface="微软雅黑" pitchFamily="34" charset="-122"/>
                <a:ea typeface="微软雅黑" pitchFamily="34" charset="-122"/>
              </a:rPr>
              <a:t>免盖章</a:t>
            </a:r>
            <a:endParaRPr lang="zh-CN" altLang="en-US" sz="2026" b="1" dirty="0">
              <a:solidFill>
                <a:srgbClr val="27B3C6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7588" y="1836592"/>
            <a:ext cx="4390900" cy="2051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592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流程下免去学院盖章、申请人签字的手续。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15897" y="1555244"/>
            <a:ext cx="648000" cy="648000"/>
          </a:xfrm>
          <a:prstGeom prst="ellipse">
            <a:avLst/>
          </a:prstGeom>
          <a:solidFill>
            <a:srgbClr val="27B3C6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Bebas Neue Bold" panose="020B0606020202050201" pitchFamily="34" charset="0"/>
                <a:ea typeface="微软雅黑" pitchFamily="34" charset="-122"/>
              </a:rPr>
              <a:t>01</a:t>
            </a:r>
            <a:endParaRPr lang="zh-CN" altLang="en-US" sz="2800" b="1" dirty="0">
              <a:solidFill>
                <a:schemeClr val="bg1"/>
              </a:solidFill>
              <a:latin typeface="Bebas Neue Bold" panose="020B0606020202050201" pitchFamily="34" charset="0"/>
              <a:ea typeface="微软雅黑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15897" y="2854303"/>
            <a:ext cx="648000" cy="648000"/>
          </a:xfrm>
          <a:prstGeom prst="ellipse">
            <a:avLst/>
          </a:prstGeom>
          <a:solidFill>
            <a:schemeClr val="tx2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Bebas Neue Bold" panose="020B0606020202050201" pitchFamily="34" charset="0"/>
                <a:ea typeface="微软雅黑" pitchFamily="34" charset="-122"/>
              </a:rPr>
              <a:t>02</a:t>
            </a:r>
            <a:endParaRPr lang="zh-CN" altLang="en-US" sz="2800" b="1" dirty="0">
              <a:solidFill>
                <a:schemeClr val="bg1"/>
              </a:solidFill>
              <a:latin typeface="Bebas Neue Bold" panose="020B0606020202050201" pitchFamily="34" charset="0"/>
              <a:ea typeface="微软雅黑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7588" y="2764403"/>
            <a:ext cx="1701806" cy="3117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026" b="1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易</a:t>
            </a:r>
            <a:r>
              <a:rPr lang="zh-CN" altLang="en-US" sz="2026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审核</a:t>
            </a:r>
            <a:endParaRPr lang="zh-CN" altLang="en-US" sz="2026" b="1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7587" y="3144236"/>
            <a:ext cx="3873727" cy="4103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592"/>
              </a:lnSpc>
            </a:pP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在线填写申请时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网页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自动校验信息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，实时反馈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，易于申请人及时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修改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15897" y="4153362"/>
            <a:ext cx="648000" cy="648000"/>
          </a:xfrm>
          <a:prstGeom prst="ellipse">
            <a:avLst/>
          </a:prstGeom>
          <a:solidFill>
            <a:srgbClr val="27B3C6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Bebas Neue Bold" panose="020B0606020202050201" pitchFamily="34" charset="0"/>
                <a:ea typeface="微软雅黑" pitchFamily="34" charset="-122"/>
              </a:rPr>
              <a:t>03</a:t>
            </a:r>
            <a:endParaRPr lang="zh-CN" altLang="en-US" sz="2800" b="1" dirty="0">
              <a:solidFill>
                <a:schemeClr val="bg1"/>
              </a:solidFill>
              <a:latin typeface="Bebas Neue Bold" panose="020B0606020202050201" pitchFamily="34" charset="0"/>
              <a:ea typeface="微软雅黑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15897" y="5452420"/>
            <a:ext cx="648000" cy="648000"/>
          </a:xfrm>
          <a:prstGeom prst="ellipse">
            <a:avLst/>
          </a:prstGeom>
          <a:solidFill>
            <a:schemeClr val="tx2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Bebas Neue Bold" panose="020B0606020202050201" pitchFamily="34" charset="0"/>
                <a:ea typeface="微软雅黑" pitchFamily="34" charset="-122"/>
              </a:rPr>
              <a:t>04</a:t>
            </a:r>
            <a:endParaRPr lang="zh-CN" altLang="en-US" sz="2800" b="1" dirty="0">
              <a:solidFill>
                <a:schemeClr val="bg1"/>
              </a:solidFill>
              <a:latin typeface="Bebas Neue Bold" panose="020B0606020202050201" pitchFamily="34" charset="0"/>
              <a:ea typeface="微软雅黑" pitchFamily="34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97588" y="4072255"/>
            <a:ext cx="1701806" cy="3117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026" b="1" dirty="0" smtClean="0">
                <a:solidFill>
                  <a:srgbClr val="27B3C6"/>
                </a:solidFill>
                <a:latin typeface="微软雅黑" pitchFamily="34" charset="-122"/>
                <a:ea typeface="微软雅黑" pitchFamily="34" charset="-122"/>
              </a:rPr>
              <a:t>数据全</a:t>
            </a:r>
            <a:endParaRPr lang="zh-CN" altLang="en-US" sz="2026" b="1" dirty="0">
              <a:solidFill>
                <a:srgbClr val="27B3C6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97588" y="4451880"/>
            <a:ext cx="4390900" cy="2051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592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系统自动保存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历史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申请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信息，并提供检索查询功能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97588" y="5380106"/>
            <a:ext cx="1701806" cy="3117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026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可移动</a:t>
            </a:r>
            <a:endParaRPr lang="zh-CN" altLang="en-US" sz="2026" b="1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7587" y="5759524"/>
            <a:ext cx="3389405" cy="4103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592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提供移动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端</a:t>
            </a:r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河海）界面，方便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随时申请、审核。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Freeform 5"/>
          <p:cNvSpPr>
            <a:spLocks noEditPoints="1"/>
          </p:cNvSpPr>
          <p:nvPr/>
        </p:nvSpPr>
        <p:spPr bwMode="auto">
          <a:xfrm>
            <a:off x="1368900" y="1395101"/>
            <a:ext cx="2459212" cy="4707204"/>
          </a:xfrm>
          <a:custGeom>
            <a:avLst/>
            <a:gdLst>
              <a:gd name="T0" fmla="*/ 377 w 465"/>
              <a:gd name="T1" fmla="*/ 485 h 892"/>
              <a:gd name="T2" fmla="*/ 362 w 465"/>
              <a:gd name="T3" fmla="*/ 446 h 892"/>
              <a:gd name="T4" fmla="*/ 444 w 465"/>
              <a:gd name="T5" fmla="*/ 352 h 892"/>
              <a:gd name="T6" fmla="*/ 334 w 465"/>
              <a:gd name="T7" fmla="*/ 178 h 892"/>
              <a:gd name="T8" fmla="*/ 194 w 465"/>
              <a:gd name="T9" fmla="*/ 61 h 892"/>
              <a:gd name="T10" fmla="*/ 199 w 465"/>
              <a:gd name="T11" fmla="*/ 57 h 892"/>
              <a:gd name="T12" fmla="*/ 199 w 465"/>
              <a:gd name="T13" fmla="*/ 48 h 892"/>
              <a:gd name="T14" fmla="*/ 199 w 465"/>
              <a:gd name="T15" fmla="*/ 41 h 892"/>
              <a:gd name="T16" fmla="*/ 195 w 465"/>
              <a:gd name="T17" fmla="*/ 36 h 892"/>
              <a:gd name="T18" fmla="*/ 201 w 465"/>
              <a:gd name="T19" fmla="*/ 0 h 892"/>
              <a:gd name="T20" fmla="*/ 170 w 465"/>
              <a:gd name="T21" fmla="*/ 36 h 892"/>
              <a:gd name="T22" fmla="*/ 169 w 465"/>
              <a:gd name="T23" fmla="*/ 45 h 892"/>
              <a:gd name="T24" fmla="*/ 170 w 465"/>
              <a:gd name="T25" fmla="*/ 53 h 892"/>
              <a:gd name="T26" fmla="*/ 170 w 465"/>
              <a:gd name="T27" fmla="*/ 61 h 892"/>
              <a:gd name="T28" fmla="*/ 176 w 465"/>
              <a:gd name="T29" fmla="*/ 67 h 892"/>
              <a:gd name="T30" fmla="*/ 0 w 465"/>
              <a:gd name="T31" fmla="*/ 448 h 892"/>
              <a:gd name="T32" fmla="*/ 174 w 465"/>
              <a:gd name="T33" fmla="*/ 832 h 892"/>
              <a:gd name="T34" fmla="*/ 166 w 465"/>
              <a:gd name="T35" fmla="*/ 836 h 892"/>
              <a:gd name="T36" fmla="*/ 166 w 465"/>
              <a:gd name="T37" fmla="*/ 844 h 892"/>
              <a:gd name="T38" fmla="*/ 166 w 465"/>
              <a:gd name="T39" fmla="*/ 852 h 892"/>
              <a:gd name="T40" fmla="*/ 175 w 465"/>
              <a:gd name="T41" fmla="*/ 856 h 892"/>
              <a:gd name="T42" fmla="*/ 212 w 465"/>
              <a:gd name="T43" fmla="*/ 876 h 892"/>
              <a:gd name="T44" fmla="*/ 195 w 465"/>
              <a:gd name="T45" fmla="*/ 856 h 892"/>
              <a:gd name="T46" fmla="*/ 197 w 465"/>
              <a:gd name="T47" fmla="*/ 848 h 892"/>
              <a:gd name="T48" fmla="*/ 195 w 465"/>
              <a:gd name="T49" fmla="*/ 840 h 892"/>
              <a:gd name="T50" fmla="*/ 195 w 465"/>
              <a:gd name="T51" fmla="*/ 832 h 892"/>
              <a:gd name="T52" fmla="*/ 207 w 465"/>
              <a:gd name="T53" fmla="*/ 814 h 892"/>
              <a:gd name="T54" fmla="*/ 438 w 465"/>
              <a:gd name="T55" fmla="*/ 610 h 892"/>
              <a:gd name="T56" fmla="*/ 359 w 465"/>
              <a:gd name="T57" fmla="*/ 646 h 892"/>
              <a:gd name="T58" fmla="*/ 181 w 465"/>
              <a:gd name="T59" fmla="*/ 817 h 892"/>
              <a:gd name="T60" fmla="*/ 181 w 465"/>
              <a:gd name="T61" fmla="*/ 76 h 892"/>
              <a:gd name="T62" fmla="*/ 359 w 465"/>
              <a:gd name="T63" fmla="*/ 247 h 892"/>
              <a:gd name="T64" fmla="*/ 372 w 465"/>
              <a:gd name="T65" fmla="*/ 371 h 892"/>
              <a:gd name="T66" fmla="*/ 331 w 465"/>
              <a:gd name="T67" fmla="*/ 446 h 892"/>
              <a:gd name="T68" fmla="*/ 331 w 465"/>
              <a:gd name="T69" fmla="*/ 447 h 892"/>
              <a:gd name="T70" fmla="*/ 403 w 465"/>
              <a:gd name="T71" fmla="*/ 558 h 8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65" h="892">
                <a:moveTo>
                  <a:pt x="444" y="541"/>
                </a:moveTo>
                <a:cubicBezTo>
                  <a:pt x="424" y="523"/>
                  <a:pt x="395" y="510"/>
                  <a:pt x="377" y="485"/>
                </a:cubicBezTo>
                <a:cubicBezTo>
                  <a:pt x="362" y="464"/>
                  <a:pt x="362" y="450"/>
                  <a:pt x="362" y="447"/>
                </a:cubicBezTo>
                <a:cubicBezTo>
                  <a:pt x="362" y="446"/>
                  <a:pt x="362" y="446"/>
                  <a:pt x="362" y="446"/>
                </a:cubicBezTo>
                <a:cubicBezTo>
                  <a:pt x="362" y="443"/>
                  <a:pt x="362" y="429"/>
                  <a:pt x="377" y="407"/>
                </a:cubicBezTo>
                <a:cubicBezTo>
                  <a:pt x="395" y="382"/>
                  <a:pt x="424" y="370"/>
                  <a:pt x="444" y="352"/>
                </a:cubicBezTo>
                <a:cubicBezTo>
                  <a:pt x="465" y="333"/>
                  <a:pt x="455" y="309"/>
                  <a:pt x="438" y="283"/>
                </a:cubicBezTo>
                <a:cubicBezTo>
                  <a:pt x="420" y="256"/>
                  <a:pt x="386" y="220"/>
                  <a:pt x="334" y="178"/>
                </a:cubicBezTo>
                <a:cubicBezTo>
                  <a:pt x="282" y="136"/>
                  <a:pt x="207" y="79"/>
                  <a:pt x="207" y="79"/>
                </a:cubicBezTo>
                <a:cubicBezTo>
                  <a:pt x="207" y="79"/>
                  <a:pt x="198" y="73"/>
                  <a:pt x="194" y="61"/>
                </a:cubicBezTo>
                <a:cubicBezTo>
                  <a:pt x="195" y="61"/>
                  <a:pt x="195" y="61"/>
                  <a:pt x="195" y="61"/>
                </a:cubicBezTo>
                <a:cubicBezTo>
                  <a:pt x="198" y="61"/>
                  <a:pt x="199" y="59"/>
                  <a:pt x="199" y="57"/>
                </a:cubicBezTo>
                <a:cubicBezTo>
                  <a:pt x="199" y="55"/>
                  <a:pt x="198" y="53"/>
                  <a:pt x="195" y="53"/>
                </a:cubicBezTo>
                <a:cubicBezTo>
                  <a:pt x="198" y="53"/>
                  <a:pt x="199" y="51"/>
                  <a:pt x="199" y="48"/>
                </a:cubicBezTo>
                <a:cubicBezTo>
                  <a:pt x="199" y="47"/>
                  <a:pt x="198" y="45"/>
                  <a:pt x="197" y="45"/>
                </a:cubicBezTo>
                <a:cubicBezTo>
                  <a:pt x="198" y="44"/>
                  <a:pt x="199" y="42"/>
                  <a:pt x="199" y="41"/>
                </a:cubicBezTo>
                <a:cubicBezTo>
                  <a:pt x="199" y="38"/>
                  <a:pt x="198" y="36"/>
                  <a:pt x="195" y="36"/>
                </a:cubicBezTo>
                <a:cubicBezTo>
                  <a:pt x="195" y="36"/>
                  <a:pt x="195" y="36"/>
                  <a:pt x="195" y="36"/>
                </a:cubicBezTo>
                <a:cubicBezTo>
                  <a:pt x="200" y="24"/>
                  <a:pt x="212" y="17"/>
                  <a:pt x="212" y="17"/>
                </a:cubicBezTo>
                <a:cubicBezTo>
                  <a:pt x="201" y="0"/>
                  <a:pt x="201" y="0"/>
                  <a:pt x="201" y="0"/>
                </a:cubicBezTo>
                <a:cubicBezTo>
                  <a:pt x="201" y="0"/>
                  <a:pt x="179" y="14"/>
                  <a:pt x="175" y="36"/>
                </a:cubicBezTo>
                <a:cubicBezTo>
                  <a:pt x="170" y="36"/>
                  <a:pt x="170" y="36"/>
                  <a:pt x="170" y="36"/>
                </a:cubicBezTo>
                <a:cubicBezTo>
                  <a:pt x="168" y="36"/>
                  <a:pt x="166" y="38"/>
                  <a:pt x="166" y="41"/>
                </a:cubicBezTo>
                <a:cubicBezTo>
                  <a:pt x="166" y="42"/>
                  <a:pt x="167" y="44"/>
                  <a:pt x="169" y="45"/>
                </a:cubicBezTo>
                <a:cubicBezTo>
                  <a:pt x="167" y="45"/>
                  <a:pt x="166" y="47"/>
                  <a:pt x="166" y="48"/>
                </a:cubicBezTo>
                <a:cubicBezTo>
                  <a:pt x="166" y="51"/>
                  <a:pt x="168" y="53"/>
                  <a:pt x="170" y="53"/>
                </a:cubicBezTo>
                <a:cubicBezTo>
                  <a:pt x="168" y="53"/>
                  <a:pt x="166" y="55"/>
                  <a:pt x="166" y="57"/>
                </a:cubicBezTo>
                <a:cubicBezTo>
                  <a:pt x="166" y="59"/>
                  <a:pt x="168" y="61"/>
                  <a:pt x="170" y="61"/>
                </a:cubicBezTo>
                <a:cubicBezTo>
                  <a:pt x="174" y="61"/>
                  <a:pt x="174" y="61"/>
                  <a:pt x="174" y="61"/>
                </a:cubicBezTo>
                <a:cubicBezTo>
                  <a:pt x="174" y="63"/>
                  <a:pt x="175" y="65"/>
                  <a:pt x="176" y="67"/>
                </a:cubicBezTo>
                <a:cubicBezTo>
                  <a:pt x="0" y="445"/>
                  <a:pt x="0" y="445"/>
                  <a:pt x="0" y="445"/>
                </a:cubicBezTo>
                <a:cubicBezTo>
                  <a:pt x="0" y="448"/>
                  <a:pt x="0" y="448"/>
                  <a:pt x="0" y="448"/>
                </a:cubicBezTo>
                <a:cubicBezTo>
                  <a:pt x="176" y="826"/>
                  <a:pt x="176" y="826"/>
                  <a:pt x="176" y="826"/>
                </a:cubicBezTo>
                <a:cubicBezTo>
                  <a:pt x="175" y="828"/>
                  <a:pt x="174" y="830"/>
                  <a:pt x="174" y="832"/>
                </a:cubicBezTo>
                <a:cubicBezTo>
                  <a:pt x="170" y="832"/>
                  <a:pt x="170" y="832"/>
                  <a:pt x="170" y="832"/>
                </a:cubicBezTo>
                <a:cubicBezTo>
                  <a:pt x="168" y="832"/>
                  <a:pt x="166" y="833"/>
                  <a:pt x="166" y="836"/>
                </a:cubicBezTo>
                <a:cubicBezTo>
                  <a:pt x="166" y="838"/>
                  <a:pt x="168" y="840"/>
                  <a:pt x="170" y="840"/>
                </a:cubicBezTo>
                <a:cubicBezTo>
                  <a:pt x="168" y="840"/>
                  <a:pt x="166" y="842"/>
                  <a:pt x="166" y="844"/>
                </a:cubicBezTo>
                <a:cubicBezTo>
                  <a:pt x="166" y="846"/>
                  <a:pt x="167" y="848"/>
                  <a:pt x="169" y="848"/>
                </a:cubicBezTo>
                <a:cubicBezTo>
                  <a:pt x="167" y="849"/>
                  <a:pt x="166" y="850"/>
                  <a:pt x="166" y="852"/>
                </a:cubicBezTo>
                <a:cubicBezTo>
                  <a:pt x="166" y="854"/>
                  <a:pt x="168" y="856"/>
                  <a:pt x="170" y="856"/>
                </a:cubicBezTo>
                <a:cubicBezTo>
                  <a:pt x="175" y="856"/>
                  <a:pt x="175" y="856"/>
                  <a:pt x="175" y="856"/>
                </a:cubicBezTo>
                <a:cubicBezTo>
                  <a:pt x="179" y="879"/>
                  <a:pt x="201" y="892"/>
                  <a:pt x="201" y="892"/>
                </a:cubicBezTo>
                <a:cubicBezTo>
                  <a:pt x="212" y="876"/>
                  <a:pt x="212" y="876"/>
                  <a:pt x="212" y="876"/>
                </a:cubicBezTo>
                <a:cubicBezTo>
                  <a:pt x="212" y="876"/>
                  <a:pt x="200" y="869"/>
                  <a:pt x="195" y="856"/>
                </a:cubicBezTo>
                <a:cubicBezTo>
                  <a:pt x="195" y="856"/>
                  <a:pt x="195" y="856"/>
                  <a:pt x="195" y="856"/>
                </a:cubicBezTo>
                <a:cubicBezTo>
                  <a:pt x="198" y="856"/>
                  <a:pt x="199" y="854"/>
                  <a:pt x="199" y="852"/>
                </a:cubicBezTo>
                <a:cubicBezTo>
                  <a:pt x="199" y="850"/>
                  <a:pt x="198" y="849"/>
                  <a:pt x="197" y="848"/>
                </a:cubicBezTo>
                <a:cubicBezTo>
                  <a:pt x="198" y="848"/>
                  <a:pt x="199" y="846"/>
                  <a:pt x="199" y="844"/>
                </a:cubicBezTo>
                <a:cubicBezTo>
                  <a:pt x="199" y="842"/>
                  <a:pt x="198" y="840"/>
                  <a:pt x="195" y="840"/>
                </a:cubicBezTo>
                <a:cubicBezTo>
                  <a:pt x="198" y="840"/>
                  <a:pt x="199" y="838"/>
                  <a:pt x="199" y="836"/>
                </a:cubicBezTo>
                <a:cubicBezTo>
                  <a:pt x="199" y="833"/>
                  <a:pt x="198" y="832"/>
                  <a:pt x="195" y="832"/>
                </a:cubicBezTo>
                <a:cubicBezTo>
                  <a:pt x="194" y="832"/>
                  <a:pt x="194" y="832"/>
                  <a:pt x="194" y="832"/>
                </a:cubicBezTo>
                <a:cubicBezTo>
                  <a:pt x="198" y="820"/>
                  <a:pt x="207" y="814"/>
                  <a:pt x="207" y="814"/>
                </a:cubicBezTo>
                <a:cubicBezTo>
                  <a:pt x="207" y="814"/>
                  <a:pt x="282" y="757"/>
                  <a:pt x="334" y="715"/>
                </a:cubicBezTo>
                <a:cubicBezTo>
                  <a:pt x="386" y="673"/>
                  <a:pt x="420" y="637"/>
                  <a:pt x="438" y="610"/>
                </a:cubicBezTo>
                <a:cubicBezTo>
                  <a:pt x="455" y="583"/>
                  <a:pt x="465" y="559"/>
                  <a:pt x="444" y="541"/>
                </a:cubicBezTo>
                <a:close/>
                <a:moveTo>
                  <a:pt x="359" y="646"/>
                </a:moveTo>
                <a:cubicBezTo>
                  <a:pt x="313" y="698"/>
                  <a:pt x="209" y="788"/>
                  <a:pt x="192" y="804"/>
                </a:cubicBezTo>
                <a:cubicBezTo>
                  <a:pt x="187" y="809"/>
                  <a:pt x="183" y="813"/>
                  <a:pt x="181" y="817"/>
                </a:cubicBezTo>
                <a:cubicBezTo>
                  <a:pt x="9" y="446"/>
                  <a:pt x="9" y="446"/>
                  <a:pt x="9" y="446"/>
                </a:cubicBezTo>
                <a:cubicBezTo>
                  <a:pt x="181" y="76"/>
                  <a:pt x="181" y="76"/>
                  <a:pt x="181" y="76"/>
                </a:cubicBezTo>
                <a:cubicBezTo>
                  <a:pt x="183" y="80"/>
                  <a:pt x="187" y="84"/>
                  <a:pt x="192" y="89"/>
                </a:cubicBezTo>
                <a:cubicBezTo>
                  <a:pt x="209" y="104"/>
                  <a:pt x="313" y="195"/>
                  <a:pt x="359" y="247"/>
                </a:cubicBezTo>
                <a:cubicBezTo>
                  <a:pt x="405" y="299"/>
                  <a:pt x="406" y="320"/>
                  <a:pt x="403" y="334"/>
                </a:cubicBezTo>
                <a:cubicBezTo>
                  <a:pt x="400" y="348"/>
                  <a:pt x="385" y="359"/>
                  <a:pt x="372" y="371"/>
                </a:cubicBezTo>
                <a:cubicBezTo>
                  <a:pt x="360" y="382"/>
                  <a:pt x="332" y="404"/>
                  <a:pt x="331" y="446"/>
                </a:cubicBezTo>
                <a:cubicBezTo>
                  <a:pt x="331" y="446"/>
                  <a:pt x="331" y="446"/>
                  <a:pt x="331" y="446"/>
                </a:cubicBezTo>
                <a:cubicBezTo>
                  <a:pt x="331" y="446"/>
                  <a:pt x="331" y="447"/>
                  <a:pt x="331" y="447"/>
                </a:cubicBezTo>
                <a:cubicBezTo>
                  <a:pt x="331" y="447"/>
                  <a:pt x="331" y="447"/>
                  <a:pt x="331" y="447"/>
                </a:cubicBezTo>
                <a:cubicBezTo>
                  <a:pt x="332" y="488"/>
                  <a:pt x="360" y="510"/>
                  <a:pt x="372" y="522"/>
                </a:cubicBezTo>
                <a:cubicBezTo>
                  <a:pt x="385" y="533"/>
                  <a:pt x="400" y="544"/>
                  <a:pt x="403" y="558"/>
                </a:cubicBezTo>
                <a:cubicBezTo>
                  <a:pt x="406" y="572"/>
                  <a:pt x="405" y="594"/>
                  <a:pt x="359" y="646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18" name="组合 17"/>
          <p:cNvGrpSpPr/>
          <p:nvPr/>
        </p:nvGrpSpPr>
        <p:grpSpPr>
          <a:xfrm rot="19687089">
            <a:off x="1067038" y="2709198"/>
            <a:ext cx="3558431" cy="228708"/>
            <a:chOff x="1241425" y="3796040"/>
            <a:chExt cx="3558431" cy="228708"/>
          </a:xfrm>
        </p:grpSpPr>
        <p:cxnSp>
          <p:nvCxnSpPr>
            <p:cNvPr id="19" name="直接连接符 18"/>
            <p:cNvCxnSpPr/>
            <p:nvPr/>
          </p:nvCxnSpPr>
          <p:spPr>
            <a:xfrm flipH="1">
              <a:off x="1368901" y="3910394"/>
              <a:ext cx="3430955" cy="0"/>
            </a:xfrm>
            <a:prstGeom prst="line">
              <a:avLst/>
            </a:prstGeom>
            <a:ln w="69850">
              <a:solidFill>
                <a:srgbClr val="27B3C6"/>
              </a:solidFill>
              <a:head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0" name="燕尾形 19"/>
            <p:cNvSpPr/>
            <p:nvPr/>
          </p:nvSpPr>
          <p:spPr>
            <a:xfrm>
              <a:off x="1241425" y="3796040"/>
              <a:ext cx="552449" cy="228708"/>
            </a:xfrm>
            <a:prstGeom prst="chevron">
              <a:avLst/>
            </a:prstGeom>
            <a:solidFill>
              <a:srgbClr val="27B3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 rot="20903621">
            <a:off x="1260155" y="3302566"/>
            <a:ext cx="3558431" cy="228708"/>
            <a:chOff x="1241425" y="3796040"/>
            <a:chExt cx="3558431" cy="228708"/>
          </a:xfrm>
        </p:grpSpPr>
        <p:cxnSp>
          <p:nvCxnSpPr>
            <p:cNvPr id="22" name="直接连接符 21"/>
            <p:cNvCxnSpPr/>
            <p:nvPr/>
          </p:nvCxnSpPr>
          <p:spPr>
            <a:xfrm flipH="1">
              <a:off x="1368901" y="3910394"/>
              <a:ext cx="3430955" cy="0"/>
            </a:xfrm>
            <a:prstGeom prst="line">
              <a:avLst/>
            </a:prstGeom>
            <a:ln w="69850">
              <a:solidFill>
                <a:srgbClr val="27B3C6"/>
              </a:solidFill>
              <a:head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3" name="燕尾形 22"/>
            <p:cNvSpPr/>
            <p:nvPr/>
          </p:nvSpPr>
          <p:spPr>
            <a:xfrm>
              <a:off x="1241425" y="3796040"/>
              <a:ext cx="552449" cy="228708"/>
            </a:xfrm>
            <a:prstGeom prst="chevron">
              <a:avLst/>
            </a:prstGeom>
            <a:solidFill>
              <a:srgbClr val="27B3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 rot="1912911" flipV="1">
            <a:off x="1067039" y="4634301"/>
            <a:ext cx="3558431" cy="228708"/>
            <a:chOff x="1241425" y="3796040"/>
            <a:chExt cx="3558431" cy="228708"/>
          </a:xfrm>
        </p:grpSpPr>
        <p:cxnSp>
          <p:nvCxnSpPr>
            <p:cNvPr id="25" name="直接连接符 24"/>
            <p:cNvCxnSpPr/>
            <p:nvPr/>
          </p:nvCxnSpPr>
          <p:spPr>
            <a:xfrm flipH="1">
              <a:off x="1368901" y="3910394"/>
              <a:ext cx="3430955" cy="0"/>
            </a:xfrm>
            <a:prstGeom prst="line">
              <a:avLst/>
            </a:prstGeom>
            <a:ln w="69850">
              <a:solidFill>
                <a:srgbClr val="27B3C6"/>
              </a:solidFill>
              <a:head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6" name="燕尾形 25"/>
            <p:cNvSpPr/>
            <p:nvPr/>
          </p:nvSpPr>
          <p:spPr>
            <a:xfrm>
              <a:off x="1241425" y="3796040"/>
              <a:ext cx="552449" cy="228708"/>
            </a:xfrm>
            <a:prstGeom prst="chevron">
              <a:avLst/>
            </a:prstGeom>
            <a:solidFill>
              <a:srgbClr val="27B3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 rot="696379" flipV="1">
            <a:off x="1260156" y="4038910"/>
            <a:ext cx="3558431" cy="228708"/>
            <a:chOff x="1241425" y="3796040"/>
            <a:chExt cx="3558431" cy="228708"/>
          </a:xfrm>
        </p:grpSpPr>
        <p:cxnSp>
          <p:nvCxnSpPr>
            <p:cNvPr id="28" name="直接连接符 27"/>
            <p:cNvCxnSpPr/>
            <p:nvPr/>
          </p:nvCxnSpPr>
          <p:spPr>
            <a:xfrm flipH="1">
              <a:off x="1368901" y="3910394"/>
              <a:ext cx="3430955" cy="0"/>
            </a:xfrm>
            <a:prstGeom prst="line">
              <a:avLst/>
            </a:prstGeom>
            <a:ln w="69850">
              <a:solidFill>
                <a:srgbClr val="27B3C6"/>
              </a:solidFill>
              <a:head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9" name="燕尾形 28"/>
            <p:cNvSpPr/>
            <p:nvPr/>
          </p:nvSpPr>
          <p:spPr>
            <a:xfrm>
              <a:off x="1241425" y="3796040"/>
              <a:ext cx="552449" cy="228708"/>
            </a:xfrm>
            <a:prstGeom prst="chevron">
              <a:avLst/>
            </a:prstGeom>
            <a:solidFill>
              <a:srgbClr val="27B3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30" name="内容占位符 1"/>
          <p:cNvSpPr>
            <a:spLocks noGrp="1"/>
          </p:cNvSpPr>
          <p:nvPr>
            <p:ph sz="quarter" idx="13"/>
          </p:nvPr>
        </p:nvSpPr>
        <p:spPr>
          <a:xfrm>
            <a:off x="857956" y="377959"/>
            <a:ext cx="10597797" cy="806804"/>
          </a:xfrm>
        </p:spPr>
        <p:txBody>
          <a:bodyPr/>
          <a:lstStyle/>
          <a:p>
            <a:r>
              <a:rPr lang="zh-CN" altLang="en-US" dirty="0" smtClean="0"/>
              <a:t>网上</a:t>
            </a:r>
            <a:r>
              <a:rPr lang="zh-CN" altLang="en-US" dirty="0"/>
              <a:t>票据</a:t>
            </a:r>
            <a:r>
              <a:rPr lang="zh-CN" altLang="en-US" dirty="0" smtClean="0"/>
              <a:t>申请流程的优点</a:t>
            </a:r>
            <a:endParaRPr lang="en-US" altLang="zh-CN" dirty="0"/>
          </a:p>
        </p:txBody>
      </p:sp>
      <p:sp>
        <p:nvSpPr>
          <p:cNvPr id="32" name="圆角矩形标注 31"/>
          <p:cNvSpPr/>
          <p:nvPr/>
        </p:nvSpPr>
        <p:spPr>
          <a:xfrm>
            <a:off x="10695305" y="5659814"/>
            <a:ext cx="1191896" cy="486636"/>
          </a:xfrm>
          <a:prstGeom prst="wedgeRoundRectCallout">
            <a:avLst>
              <a:gd name="adj1" fmla="val -71425"/>
              <a:gd name="adj2" fmla="val 17268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</a:t>
            </a:r>
            <a:r>
              <a:rPr lang="zh-CN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河海”手机</a:t>
            </a:r>
            <a:r>
              <a:rPr lang="en-US" altLang="zh-C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677399" y="5526908"/>
            <a:ext cx="766782" cy="795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20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44444E-6 L -0.40091 0.45324 " pathEditMode="relative" rAng="0" ptsTypes="AA">
                                      <p:cBhvr>
                                        <p:cTn id="11" dur="1000" spd="-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52" y="22662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5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25E-6 1.85185E-6 L -0.45208 0.18032 " pathEditMode="relative" rAng="0" ptsTypes="AA">
                                      <p:cBhvr>
                                        <p:cTn id="15" dur="1000" spd="-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04" y="9005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5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25E-6 4.44444E-6 L -0.45794 -0.1595 " pathEditMode="relative" rAng="0" ptsTypes="AA">
                                      <p:cBhvr>
                                        <p:cTn id="19" dur="10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04" y="-7986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5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3.54167E-6 -1.11111E-6 L -0.39492 -0.42546 " pathEditMode="relative" rAng="0" ptsTypes="AA">
                                      <p:cBhvr>
                                        <p:cTn id="23" dur="1000" spd="-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53" y="-2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38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38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38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38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38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26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38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38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14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38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38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 animBg="1"/>
      <p:bldP spid="9" grpId="0"/>
      <p:bldP spid="10" grpId="0"/>
      <p:bldP spid="11" grpId="0" animBg="1"/>
      <p:bldP spid="12" grpId="0" animBg="1"/>
      <p:bldP spid="13" grpId="0"/>
      <p:bldP spid="14" grpId="0"/>
      <p:bldP spid="15" grpId="0"/>
      <p:bldP spid="16" grpId="0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组合 45"/>
          <p:cNvGrpSpPr/>
          <p:nvPr/>
        </p:nvGrpSpPr>
        <p:grpSpPr bwMode="auto">
          <a:xfrm>
            <a:off x="2459354" y="2749554"/>
            <a:ext cx="7872731" cy="756285"/>
            <a:chOff x="3572702" y="2405227"/>
            <a:chExt cx="6704432" cy="881514"/>
          </a:xfrm>
        </p:grpSpPr>
        <p:sp>
          <p:nvSpPr>
            <p:cNvPr id="44" name="矩形 43"/>
            <p:cNvSpPr/>
            <p:nvPr/>
          </p:nvSpPr>
          <p:spPr>
            <a:xfrm>
              <a:off x="4386016" y="2533272"/>
              <a:ext cx="5891118" cy="725343"/>
            </a:xfrm>
            <a:prstGeom prst="rect">
              <a:avLst/>
            </a:prstGeom>
            <a:noFill/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600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网上票据申请</a:t>
              </a:r>
              <a:r>
                <a:rPr lang="zh-CN" altLang="en-US" sz="36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操作</a:t>
              </a:r>
              <a:r>
                <a:rPr lang="zh-CN" altLang="en-US" sz="3600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指南</a:t>
              </a:r>
              <a:endParaRPr lang="zh-CN" altLang="en-US" sz="3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任意多边形 44"/>
            <p:cNvSpPr/>
            <p:nvPr/>
          </p:nvSpPr>
          <p:spPr>
            <a:xfrm>
              <a:off x="3572702" y="2405227"/>
              <a:ext cx="1246468" cy="881514"/>
            </a:xfrm>
            <a:custGeom>
              <a:avLst/>
              <a:gdLst>
                <a:gd name="connsiteX0" fmla="*/ 0 w 1262130"/>
                <a:gd name="connsiteY0" fmla="*/ 0 h 785611"/>
                <a:gd name="connsiteX1" fmla="*/ 949818 w 1262130"/>
                <a:gd name="connsiteY1" fmla="*/ 0 h 785611"/>
                <a:gd name="connsiteX2" fmla="*/ 1262130 w 1262130"/>
                <a:gd name="connsiteY2" fmla="*/ 785611 h 785611"/>
                <a:gd name="connsiteX3" fmla="*/ 0 w 1262130"/>
                <a:gd name="connsiteY3" fmla="*/ 785611 h 7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2130" h="785611">
                  <a:moveTo>
                    <a:pt x="0" y="0"/>
                  </a:moveTo>
                  <a:lnTo>
                    <a:pt x="949818" y="0"/>
                  </a:lnTo>
                  <a:lnTo>
                    <a:pt x="1262130" y="785611"/>
                  </a:lnTo>
                  <a:lnTo>
                    <a:pt x="0" y="785611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4000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</a:t>
              </a:r>
              <a:r>
                <a:rPr lang="en-US" altLang="zh-CN" sz="4000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4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E22FE3-1DA5-469D-BECB-02C2AD7E1641}" type="slidenum">
              <a:rPr lang="zh-CN" altLang="en-US" smtClean="0"/>
              <a:pPr>
                <a:defRPr/>
              </a:pPr>
              <a:t>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3104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57DE19-0771-4C51-9687-CAFB1AD96585}" type="slidenum">
              <a:rPr lang="zh-CN" altLang="en-US"/>
              <a:pPr>
                <a:defRPr/>
              </a:pPr>
              <a:t>7</a:t>
            </a:fld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2805337" y="5575283"/>
            <a:ext cx="8683348" cy="1143000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 smtClean="0"/>
              <a:t>登录入口</a:t>
            </a:r>
            <a:endParaRPr lang="zh-CN" altLang="en-US" dirty="0"/>
          </a:p>
        </p:txBody>
      </p:sp>
      <p:sp>
        <p:nvSpPr>
          <p:cNvPr id="2" name="内容占位符 1"/>
          <p:cNvSpPr>
            <a:spLocks noGrp="1"/>
          </p:cNvSpPr>
          <p:nvPr>
            <p:ph sz="quarter" idx="13"/>
          </p:nvPr>
        </p:nvSpPr>
        <p:spPr>
          <a:xfrm>
            <a:off x="756356" y="998847"/>
            <a:ext cx="10597797" cy="806804"/>
          </a:xfrm>
        </p:spPr>
        <p:txBody>
          <a:bodyPr/>
          <a:lstStyle/>
          <a:p>
            <a:r>
              <a:rPr lang="zh-CN" altLang="en-US" dirty="0"/>
              <a:t>登录</a:t>
            </a:r>
            <a:r>
              <a:rPr lang="zh-CN" altLang="en-US" dirty="0" smtClean="0"/>
              <a:t>入口：河海大学</a:t>
            </a:r>
            <a:r>
              <a:rPr lang="zh-CN" altLang="en-US" b="1" dirty="0"/>
              <a:t>信息门户</a:t>
            </a:r>
            <a:r>
              <a:rPr lang="zh-CN" altLang="en-US" dirty="0"/>
              <a:t>（http://my.hhu.edu.cn/login.portal）中</a:t>
            </a:r>
            <a:r>
              <a:rPr lang="en-US" altLang="zh-CN" dirty="0" smtClean="0"/>
              <a:t>“</a:t>
            </a:r>
            <a:r>
              <a:rPr lang="zh-CN" altLang="en-US" dirty="0" smtClean="0"/>
              <a:t>我的应用 </a:t>
            </a:r>
            <a:r>
              <a:rPr lang="en-US" altLang="zh-CN" dirty="0" smtClean="0"/>
              <a:t>”——</a:t>
            </a:r>
            <a:r>
              <a:rPr lang="zh-CN" altLang="en-US" dirty="0" smtClean="0"/>
              <a:t>“</a:t>
            </a:r>
            <a:r>
              <a:rPr lang="zh-CN" altLang="en-US" b="1" dirty="0"/>
              <a:t>办事</a:t>
            </a:r>
            <a:r>
              <a:rPr lang="zh-CN" altLang="en-US" b="1" dirty="0" smtClean="0"/>
              <a:t>大厅</a:t>
            </a:r>
            <a:r>
              <a:rPr lang="zh-CN" altLang="en-US" dirty="0" smtClean="0"/>
              <a:t>”板块</a:t>
            </a:r>
            <a:endParaRPr lang="en-US" altLang="zh-CN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599" y="1803103"/>
            <a:ext cx="5868636" cy="4583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左箭头 6"/>
          <p:cNvSpPr/>
          <p:nvPr/>
        </p:nvSpPr>
        <p:spPr>
          <a:xfrm>
            <a:off x="6701742" y="5599574"/>
            <a:ext cx="2199190" cy="856527"/>
          </a:xfrm>
          <a:prstGeom prst="leftArrow">
            <a:avLst/>
          </a:prstGeom>
          <a:solidFill>
            <a:srgbClr val="FD36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内容占位符 1"/>
          <p:cNvSpPr txBox="1">
            <a:spLocks/>
          </p:cNvSpPr>
          <p:nvPr/>
        </p:nvSpPr>
        <p:spPr>
          <a:xfrm>
            <a:off x="857956" y="377959"/>
            <a:ext cx="10597797" cy="8068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zh-CN" altLang="en-US" dirty="0" smtClean="0"/>
              <a:t>登录入口</a:t>
            </a:r>
            <a:endParaRPr lang="en-US" altLang="zh-CN" dirty="0"/>
          </a:p>
        </p:txBody>
      </p:sp>
      <p:sp>
        <p:nvSpPr>
          <p:cNvPr id="9" name="圆角矩形标注 8"/>
          <p:cNvSpPr/>
          <p:nvPr/>
        </p:nvSpPr>
        <p:spPr>
          <a:xfrm>
            <a:off x="7779094" y="2696037"/>
            <a:ext cx="3676659" cy="1201049"/>
          </a:xfrm>
          <a:prstGeom prst="wedgeRoundRectCallout">
            <a:avLst>
              <a:gd name="adj1" fmla="val -70299"/>
              <a:gd name="adj2" fmla="val 19664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请教工使用本人的用户名及密码登陆“信息门户”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8182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57DE19-0771-4C51-9687-CAFB1AD96585}" type="slidenum">
              <a:rPr lang="zh-CN" altLang="en-US"/>
              <a:pPr>
                <a:defRPr/>
              </a:pPr>
              <a:t>8</a:t>
            </a:fld>
            <a:endParaRPr lang="zh-CN" altLang="en-US"/>
          </a:p>
        </p:txBody>
      </p:sp>
      <p:sp>
        <p:nvSpPr>
          <p:cNvPr id="2" name="内容占位符 1"/>
          <p:cNvSpPr>
            <a:spLocks noGrp="1"/>
          </p:cNvSpPr>
          <p:nvPr>
            <p:ph sz="quarter" idx="13"/>
          </p:nvPr>
        </p:nvSpPr>
        <p:spPr>
          <a:xfrm>
            <a:off x="733779" y="998289"/>
            <a:ext cx="10597797" cy="806804"/>
          </a:xfrm>
        </p:spPr>
        <p:txBody>
          <a:bodyPr/>
          <a:lstStyle/>
          <a:p>
            <a:r>
              <a:rPr lang="zh-CN" altLang="en-US" dirty="0" smtClean="0"/>
              <a:t>启动流程：</a:t>
            </a:r>
            <a:r>
              <a:rPr lang="en-US" altLang="zh-CN" dirty="0" smtClean="0"/>
              <a:t>“</a:t>
            </a:r>
            <a:r>
              <a:rPr lang="zh-CN" altLang="en-US" dirty="0"/>
              <a:t>财务</a:t>
            </a:r>
            <a:r>
              <a:rPr lang="zh-CN" altLang="en-US" dirty="0" smtClean="0"/>
              <a:t>服务</a:t>
            </a:r>
            <a:r>
              <a:rPr lang="en-US" altLang="zh-CN" dirty="0" smtClean="0"/>
              <a:t>”——</a:t>
            </a:r>
            <a:r>
              <a:rPr lang="zh-CN" altLang="en-US" dirty="0" smtClean="0"/>
              <a:t>“</a:t>
            </a:r>
            <a:r>
              <a:rPr lang="zh-CN" altLang="en-US" b="1" dirty="0" smtClean="0"/>
              <a:t>票据申请</a:t>
            </a:r>
            <a:r>
              <a:rPr lang="zh-CN" altLang="en-US" dirty="0" smtClean="0"/>
              <a:t>”</a:t>
            </a:r>
            <a:r>
              <a:rPr lang="en-US" altLang="zh-CN" dirty="0"/>
              <a:t> 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点击“</a:t>
            </a:r>
            <a:r>
              <a:rPr lang="zh-CN" altLang="en-US" b="1" dirty="0"/>
              <a:t>开始办理</a:t>
            </a:r>
            <a:r>
              <a:rPr lang="zh-CN" altLang="en-US" dirty="0" smtClean="0"/>
              <a:t>”</a:t>
            </a:r>
            <a:endParaRPr lang="en-US" altLang="zh-CN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3301619" y="5204458"/>
            <a:ext cx="8683348" cy="1143000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 smtClean="0"/>
              <a:t>启动流程</a:t>
            </a:r>
            <a:endParaRPr lang="zh-CN" altLang="en-US" dirty="0"/>
          </a:p>
        </p:txBody>
      </p:sp>
      <p:sp>
        <p:nvSpPr>
          <p:cNvPr id="8" name="内容占位符 1"/>
          <p:cNvSpPr txBox="1">
            <a:spLocks/>
          </p:cNvSpPr>
          <p:nvPr/>
        </p:nvSpPr>
        <p:spPr>
          <a:xfrm>
            <a:off x="857956" y="377959"/>
            <a:ext cx="10597797" cy="8068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zh-CN" altLang="en-US" dirty="0"/>
              <a:t>启动流程</a:t>
            </a:r>
            <a:endParaRPr lang="en-US" altLang="zh-CN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3" r="2481"/>
          <a:stretch/>
        </p:blipFill>
        <p:spPr bwMode="auto">
          <a:xfrm>
            <a:off x="1078524" y="1451054"/>
            <a:ext cx="7039618" cy="4644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左箭头 6"/>
          <p:cNvSpPr/>
          <p:nvPr/>
        </p:nvSpPr>
        <p:spPr>
          <a:xfrm>
            <a:off x="8152009" y="5238325"/>
            <a:ext cx="1296792" cy="856527"/>
          </a:xfrm>
          <a:prstGeom prst="leftArrow">
            <a:avLst/>
          </a:prstGeom>
          <a:solidFill>
            <a:srgbClr val="FD36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894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9" t="26769" r="9096"/>
          <a:stretch/>
        </p:blipFill>
        <p:spPr bwMode="auto">
          <a:xfrm>
            <a:off x="428978" y="1614310"/>
            <a:ext cx="5644446" cy="365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57DE19-0771-4C51-9687-CAFB1AD96585}" type="slidenum">
              <a:rPr lang="zh-CN" altLang="en-US"/>
              <a:pPr>
                <a:defRPr/>
              </a:pPr>
              <a:t>9</a:t>
            </a:fld>
            <a:endParaRPr lang="zh-CN" altLang="en-US"/>
          </a:p>
        </p:txBody>
      </p:sp>
      <p:sp>
        <p:nvSpPr>
          <p:cNvPr id="2" name="内容占位符 1"/>
          <p:cNvSpPr>
            <a:spLocks noGrp="1"/>
          </p:cNvSpPr>
          <p:nvPr>
            <p:ph sz="quarter" idx="13"/>
          </p:nvPr>
        </p:nvSpPr>
        <p:spPr>
          <a:xfrm>
            <a:off x="756356" y="964980"/>
            <a:ext cx="10597797" cy="806804"/>
          </a:xfrm>
        </p:spPr>
        <p:txBody>
          <a:bodyPr/>
          <a:lstStyle/>
          <a:p>
            <a:r>
              <a:rPr lang="zh-CN" altLang="en-US" dirty="0" smtClean="0"/>
              <a:t>票据申请流程图</a:t>
            </a:r>
            <a:endParaRPr lang="en-US" altLang="zh-CN" dirty="0"/>
          </a:p>
        </p:txBody>
      </p:sp>
      <p:sp>
        <p:nvSpPr>
          <p:cNvPr id="8" name="内容占位符 1"/>
          <p:cNvSpPr txBox="1">
            <a:spLocks/>
          </p:cNvSpPr>
          <p:nvPr/>
        </p:nvSpPr>
        <p:spPr>
          <a:xfrm>
            <a:off x="857956" y="377959"/>
            <a:ext cx="10597797" cy="8068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zh-CN" altLang="en-US" dirty="0"/>
              <a:t>欢迎页面</a:t>
            </a:r>
            <a:endParaRPr lang="en-US" altLang="zh-CN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859" y="1068533"/>
            <a:ext cx="4717894" cy="54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圆角矩形标注 10"/>
          <p:cNvSpPr/>
          <p:nvPr/>
        </p:nvSpPr>
        <p:spPr>
          <a:xfrm>
            <a:off x="2770411" y="5835567"/>
            <a:ext cx="2117678" cy="632966"/>
          </a:xfrm>
          <a:prstGeom prst="wedgeRoundRectCallout">
            <a:avLst>
              <a:gd name="adj1" fmla="val 26397"/>
              <a:gd name="adj2" fmla="val -237751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流程图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对角圆角矩形 11"/>
          <p:cNvSpPr/>
          <p:nvPr/>
        </p:nvSpPr>
        <p:spPr>
          <a:xfrm>
            <a:off x="6948739" y="1961844"/>
            <a:ext cx="4148239" cy="2531134"/>
          </a:xfrm>
          <a:prstGeom prst="round2DiagRect">
            <a:avLst/>
          </a:prstGeom>
          <a:noFill/>
          <a:ln w="38100" cmpd="sng">
            <a:solidFill>
              <a:srgbClr val="FE5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6" name="左箭头 5"/>
          <p:cNvSpPr/>
          <p:nvPr/>
        </p:nvSpPr>
        <p:spPr>
          <a:xfrm>
            <a:off x="6100409" y="3227411"/>
            <a:ext cx="581005" cy="4189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2022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6" grpId="0" animBg="1"/>
    </p:bldLst>
  </p:timing>
</p:sld>
</file>

<file path=ppt/theme/theme1.xml><?xml version="1.0" encoding="utf-8"?>
<a:theme xmlns:a="http://schemas.openxmlformats.org/drawingml/2006/main" name="气流">
  <a:themeElements>
    <a:clrScheme name="气流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气流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气流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3234</TotalTime>
  <Words>797</Words>
  <Application>Microsoft Office PowerPoint</Application>
  <PresentationFormat>自定义</PresentationFormat>
  <Paragraphs>177</Paragraphs>
  <Slides>33</Slides>
  <Notes>16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42" baseType="lpstr">
      <vt:lpstr>Arial</vt:lpstr>
      <vt:lpstr>宋体</vt:lpstr>
      <vt:lpstr>Bebas Neue Bold</vt:lpstr>
      <vt:lpstr>Trebuchet MS</vt:lpstr>
      <vt:lpstr>方正姚体</vt:lpstr>
      <vt:lpstr>微软雅黑</vt:lpstr>
      <vt:lpstr>Calibri</vt:lpstr>
      <vt:lpstr>Georgia</vt:lpstr>
      <vt:lpstr>气流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登录入口</vt:lpstr>
      <vt:lpstr>启动流程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天津神州浩天科技有限公司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szht</dc:creator>
  <cp:lastModifiedBy>sfk</cp:lastModifiedBy>
  <cp:revision>1907</cp:revision>
  <cp:lastPrinted>2017-09-05T01:36:00Z</cp:lastPrinted>
  <dcterms:created xsi:type="dcterms:W3CDTF">2014-04-15T03:24:00Z</dcterms:created>
  <dcterms:modified xsi:type="dcterms:W3CDTF">2019-05-28T09:19:06Z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2052-11.1.0.7875</vt:lpwstr>
  </property>
</Properties>
</file>