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9"/>
  </p:notesMasterIdLst>
  <p:sldIdLst>
    <p:sldId id="2564" r:id="rId2"/>
    <p:sldId id="2227" r:id="rId3"/>
    <p:sldId id="2573" r:id="rId4"/>
    <p:sldId id="2625" r:id="rId5"/>
    <p:sldId id="2836" r:id="rId6"/>
    <p:sldId id="2839" r:id="rId7"/>
    <p:sldId id="2840" r:id="rId8"/>
    <p:sldId id="2869" r:id="rId9"/>
    <p:sldId id="2875" r:id="rId10"/>
    <p:sldId id="2871" r:id="rId11"/>
    <p:sldId id="2872" r:id="rId12"/>
    <p:sldId id="2876" r:id="rId13"/>
    <p:sldId id="2878" r:id="rId14"/>
    <p:sldId id="2845" r:id="rId15"/>
    <p:sldId id="2846" r:id="rId16"/>
    <p:sldId id="2879" r:id="rId17"/>
    <p:sldId id="2847" r:id="rId18"/>
    <p:sldId id="2848" r:id="rId19"/>
    <p:sldId id="2857" r:id="rId20"/>
    <p:sldId id="2917" r:id="rId21"/>
    <p:sldId id="2953" r:id="rId22"/>
    <p:sldId id="2954" r:id="rId23"/>
    <p:sldId id="2955" r:id="rId24"/>
    <p:sldId id="2956" r:id="rId25"/>
    <p:sldId id="2957" r:id="rId26"/>
    <p:sldId id="2958" r:id="rId27"/>
    <p:sldId id="2959" r:id="rId28"/>
    <p:sldId id="2960" r:id="rId29"/>
    <p:sldId id="2922" r:id="rId30"/>
    <p:sldId id="2938" r:id="rId31"/>
    <p:sldId id="2952" r:id="rId32"/>
    <p:sldId id="2946" r:id="rId33"/>
    <p:sldId id="2939" r:id="rId34"/>
    <p:sldId id="2937" r:id="rId35"/>
    <p:sldId id="2931" r:id="rId36"/>
    <p:sldId id="2933" r:id="rId37"/>
    <p:sldId id="2951" r:id="rId38"/>
  </p:sldIdLst>
  <p:sldSz cx="12192000" cy="6858000"/>
  <p:notesSz cx="6761163" cy="9942513"/>
  <p:embeddedFontLst>
    <p:embeddedFont>
      <p:font typeface="微软雅黑" pitchFamily="34" charset="-122"/>
      <p:regular r:id="rId40"/>
      <p:bold r:id="rId41"/>
    </p:embeddedFont>
    <p:embeddedFont>
      <p:font typeface="Calibri" pitchFamily="34" charset="0"/>
      <p:regular r:id="rId42"/>
      <p:bold r:id="rId43"/>
      <p:italic r:id="rId44"/>
      <p:boldItalic r:id="rId45"/>
    </p:embeddedFont>
    <p:embeddedFont>
      <p:font typeface="Calibri Light" pitchFamily="34" charset="0"/>
      <p:regular r:id="rId46"/>
      <p:italic r:id="rId47"/>
    </p:embeddedFont>
  </p:embeddedFontLst>
  <p:custDataLst>
    <p:tags r:id="rId48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zheng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A34"/>
    <a:srgbClr val="FE6A6A"/>
    <a:srgbClr val="FD3631"/>
    <a:srgbClr val="1C4885"/>
    <a:srgbClr val="FFD68B"/>
    <a:srgbClr val="F1BC55"/>
    <a:srgbClr val="FE5050"/>
    <a:srgbClr val="92D050"/>
    <a:srgbClr val="D608BD"/>
    <a:srgbClr val="141A2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 autoAdjust="0"/>
    <p:restoredTop sz="94125" autoAdjust="0"/>
  </p:normalViewPr>
  <p:slideViewPr>
    <p:cSldViewPr snapToGrid="0">
      <p:cViewPr varScale="1">
        <p:scale>
          <a:sx n="107" d="100"/>
          <a:sy n="107" d="100"/>
        </p:scale>
        <p:origin x="-660" y="-84"/>
      </p:cViewPr>
      <p:guideLst>
        <p:guide orient="horz" pos="2178"/>
        <p:guide pos="3740"/>
      </p:guideLst>
    </p:cSldViewPr>
  </p:slideViewPr>
  <p:outlineViewPr>
    <p:cViewPr>
      <p:scale>
        <a:sx n="33" d="100"/>
        <a:sy n="33" d="100"/>
      </p:scale>
      <p:origin x="0" y="-131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92520B-0DD8-4FE9-BCF3-AD924C6E8ACB}" type="datetimeFigureOut">
              <a:rPr lang="zh-CN" altLang="en-US"/>
              <a:pPr>
                <a:defRPr/>
              </a:pPr>
              <a:t>2021-1-15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5DFEF3-958D-45C9-8965-FA91BD5473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2D2B2-AA75-404E-91D7-AF5E2629C40B}" type="datetime1">
              <a:rPr lang="zh-CN" altLang="en-US" smtClean="0"/>
              <a:pPr>
                <a:defRPr/>
              </a:pPr>
              <a:t>2021-1-15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27D4A-7591-43AB-8070-EE48A2C741F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6"/>
          <p:cNvGrpSpPr/>
          <p:nvPr userDrawn="1"/>
        </p:nvGrpSpPr>
        <p:grpSpPr bwMode="auto">
          <a:xfrm flipV="1">
            <a:off x="1055688" y="874713"/>
            <a:ext cx="10109200" cy="71437"/>
            <a:chOff x="2151257" y="846847"/>
            <a:chExt cx="8654604" cy="77273"/>
          </a:xfrm>
        </p:grpSpPr>
        <p:sp>
          <p:nvSpPr>
            <p:cNvPr id="5" name="矩形 4"/>
            <p:cNvSpPr/>
            <p:nvPr/>
          </p:nvSpPr>
          <p:spPr>
            <a:xfrm>
              <a:off x="2151257" y="846847"/>
              <a:ext cx="1236760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388017" y="846847"/>
              <a:ext cx="1236760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624778" y="846847"/>
              <a:ext cx="1236760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5861538" y="846847"/>
              <a:ext cx="1234042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095580" y="846847"/>
              <a:ext cx="1236760" cy="772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8332340" y="846847"/>
              <a:ext cx="1236760" cy="772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9569101" y="846847"/>
              <a:ext cx="1236760" cy="772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" name="标题 15"/>
          <p:cNvSpPr>
            <a:spLocks noGrp="1"/>
          </p:cNvSpPr>
          <p:nvPr>
            <p:ph type="title"/>
          </p:nvPr>
        </p:nvSpPr>
        <p:spPr>
          <a:xfrm>
            <a:off x="993802" y="305460"/>
            <a:ext cx="776384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B7CF0-1249-4FAF-98A0-4C396AAA7052}" type="datetime1">
              <a:rPr lang="zh-CN" altLang="en-US" smtClean="0"/>
              <a:pPr>
                <a:defRPr/>
              </a:pPr>
              <a:t>2021-1-15</a:t>
            </a:fld>
            <a:endParaRPr lang="zh-CN" altLang="en-US"/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D5E69-6982-43B7-91C6-2AAB20DD7438}" type="datetime1">
              <a:rPr lang="zh-CN" altLang="en-US" smtClean="0"/>
              <a:pPr>
                <a:defRPr/>
              </a:pPr>
              <a:t>2021-1-15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22FE3-1DA5-469D-BECB-02C2AD7E16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D49764D-7F3D-425F-BBF6-B6C0A888AF50}" type="datetime1">
              <a:rPr lang="zh-CN" altLang="en-US" smtClean="0"/>
              <a:pPr>
                <a:defRPr/>
              </a:pPr>
              <a:t>2021-1-15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3373B2A-9018-43EC-8D39-A825C7D84901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2775585" y="659130"/>
            <a:ext cx="5660390" cy="622300"/>
          </a:xfrm>
          <a:prstGeom prst="rect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财务平台操作说明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5761990" y="5495290"/>
            <a:ext cx="2743200" cy="365125"/>
          </a:xfrm>
        </p:spPr>
        <p:txBody>
          <a:bodyPr/>
          <a:lstStyle/>
          <a:p>
            <a:pPr>
              <a:defRPr/>
            </a:pPr>
            <a:fld id="{D9E22FE3-1DA5-469D-BECB-02C2AD7E1641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321050" y="1847215"/>
            <a:ext cx="479107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3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  <a:ea typeface="+mn-ea"/>
              </a:rPr>
              <a:t>、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网上报账系统</a:t>
            </a:r>
          </a:p>
          <a:p>
            <a:pPr latinLnBrk="0"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二、个人收入申报系统</a:t>
            </a:r>
          </a:p>
          <a:p>
            <a:pPr latinLnBrk="0"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三、财务查询系统</a:t>
            </a:r>
          </a:p>
          <a:p>
            <a:pPr latinLnBrk="0"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四、项目授权管理</a:t>
            </a:r>
          </a:p>
          <a:p>
            <a:pPr latinLnBrk="0">
              <a:lnSpc>
                <a:spcPct val="150000"/>
              </a:lnSpc>
            </a:pP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4690" y="5678170"/>
            <a:ext cx="1753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rgbClr val="FFFF00"/>
                </a:solidFill>
              </a:rPr>
              <a:t>财务处综合科</a:t>
            </a:r>
          </a:p>
          <a:p>
            <a:r>
              <a:rPr lang="en-US" altLang="zh-CN" dirty="0" smtClean="0">
                <a:solidFill>
                  <a:srgbClr val="FFFF00"/>
                </a:solidFill>
              </a:rPr>
              <a:t>2021-1-14</a:t>
            </a:r>
            <a:endParaRPr lang="en-US" altLang="zh-CN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  <p:pic>
        <p:nvPicPr>
          <p:cNvPr id="7" name="图片 6" descr="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3645" y="2006600"/>
            <a:ext cx="8968740" cy="1403350"/>
          </a:xfrm>
          <a:prstGeom prst="rect">
            <a:avLst/>
          </a:prstGeom>
        </p:spPr>
      </p:pic>
      <p:pic>
        <p:nvPicPr>
          <p:cNvPr id="9" name="图片 8" descr="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7600" y="3409950"/>
            <a:ext cx="9180830" cy="22193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17600" y="353695"/>
            <a:ext cx="9074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800"/>
              <a:t>、</a:t>
            </a:r>
            <a:r>
              <a:rPr lang="zh-CN" altLang="en-US" sz="3200"/>
              <a:t>报销流程</a:t>
            </a:r>
            <a:r>
              <a:rPr lang="en-US" altLang="zh-CN" sz="3200"/>
              <a:t>---</a:t>
            </a:r>
            <a:r>
              <a:rPr lang="zh-CN" altLang="en-US" sz="3200"/>
              <a:t>国内差旅报销（车票信息录入）</a:t>
            </a:r>
          </a:p>
        </p:txBody>
      </p:sp>
      <p:sp>
        <p:nvSpPr>
          <p:cNvPr id="5" name="文本框 88"/>
          <p:cNvSpPr txBox="1">
            <a:spLocks noChangeArrowheads="1"/>
          </p:cNvSpPr>
          <p:nvPr/>
        </p:nvSpPr>
        <p:spPr bwMode="auto">
          <a:xfrm>
            <a:off x="2802308" y="1035745"/>
            <a:ext cx="5269124" cy="82994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algn="just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r>
              <a:rPr lang="zh-CN" altLang="en-US" b="1" dirty="0"/>
              <a:t>车票信息录入</a:t>
            </a:r>
            <a:r>
              <a:rPr lang="zh-CN" altLang="en-US" dirty="0"/>
              <a:t>：点击行程单，选择交通工具、依次录入所有信息。</a:t>
            </a:r>
          </a:p>
        </p:txBody>
      </p:sp>
      <p:sp>
        <p:nvSpPr>
          <p:cNvPr id="2" name="下箭头 1"/>
          <p:cNvSpPr/>
          <p:nvPr/>
        </p:nvSpPr>
        <p:spPr>
          <a:xfrm>
            <a:off x="9472930" y="1123950"/>
            <a:ext cx="383540" cy="945515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46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7600" y="1859280"/>
            <a:ext cx="10103485" cy="4580890"/>
          </a:xfrm>
          <a:prstGeom prst="rect">
            <a:avLst/>
          </a:prstGeom>
        </p:spPr>
      </p:pic>
      <p:sp>
        <p:nvSpPr>
          <p:cNvPr id="87043" name="文本框 88"/>
          <p:cNvSpPr txBox="1">
            <a:spLocks noChangeArrowheads="1"/>
          </p:cNvSpPr>
          <p:nvPr/>
        </p:nvSpPr>
        <p:spPr bwMode="auto">
          <a:xfrm>
            <a:off x="1906662" y="970321"/>
            <a:ext cx="5686639" cy="82994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algn="just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r>
              <a:rPr lang="zh-CN" altLang="en-US" b="1" dirty="0"/>
              <a:t>其他信息</a:t>
            </a:r>
            <a:r>
              <a:rPr lang="zh-CN" altLang="en-US" dirty="0"/>
              <a:t>包括市内交通补助、伙食补助、会议（会务）费在空格内输入金额即可。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  <a:pPr>
                <a:defRPr/>
              </a:pPr>
              <a:t>11</a:t>
            </a:fld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117600" y="386715"/>
            <a:ext cx="94957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800"/>
              <a:t>、</a:t>
            </a:r>
            <a:r>
              <a:rPr lang="zh-CN" altLang="en-US" sz="3200"/>
              <a:t>报销流程</a:t>
            </a:r>
            <a:r>
              <a:rPr lang="en-US" altLang="zh-CN" sz="3200"/>
              <a:t>---</a:t>
            </a:r>
            <a:r>
              <a:rPr lang="zh-CN" altLang="en-US" sz="3200"/>
              <a:t>国内差旅报销（其他信息录入）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3315" y="975995"/>
            <a:ext cx="9047480" cy="5604510"/>
          </a:xfrm>
          <a:prstGeom prst="rect">
            <a:avLst/>
          </a:prstGeom>
        </p:spPr>
      </p:pic>
      <p:sp>
        <p:nvSpPr>
          <p:cNvPr id="8" name="文本框 88"/>
          <p:cNvSpPr txBox="1">
            <a:spLocks noChangeArrowheads="1"/>
          </p:cNvSpPr>
          <p:nvPr/>
        </p:nvSpPr>
        <p:spPr bwMode="auto">
          <a:xfrm>
            <a:off x="5590015" y="5151815"/>
            <a:ext cx="6214188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algn="just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国际差旅费用明细界面：填写出国人姓名、出访国家或地区、出国起止日期、人数、出差事由、出国任务批件号、报销金额以及报销材料附件数等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21385" y="292735"/>
            <a:ext cx="5415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800"/>
              <a:t>、</a:t>
            </a:r>
            <a:r>
              <a:rPr lang="zh-CN" altLang="en-US" sz="3200"/>
              <a:t>报销流程</a:t>
            </a:r>
            <a:r>
              <a:rPr lang="en-US" altLang="zh-CN" sz="3200"/>
              <a:t>---</a:t>
            </a:r>
            <a:r>
              <a:rPr lang="zh-CN" altLang="en-US" sz="3200"/>
              <a:t>国际差旅报销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88"/>
          <p:cNvSpPr txBox="1">
            <a:spLocks noChangeArrowheads="1"/>
          </p:cNvSpPr>
          <p:nvPr/>
        </p:nvSpPr>
        <p:spPr bwMode="auto">
          <a:xfrm>
            <a:off x="1035685" y="976630"/>
            <a:ext cx="10318115" cy="11988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algn="just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分差旅借款和其他借款，在所有空格内录入信息，预冲账日期必填，点击下一步。注意，每人只能借一次，若无法通过，说明有未还借款，需还款后才能重新提交。</a:t>
            </a:r>
            <a:endParaRPr lang="en-US" altLang="zh-CN" dirty="0"/>
          </a:p>
        </p:txBody>
      </p:sp>
      <p:pic>
        <p:nvPicPr>
          <p:cNvPr id="5" name="图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475" y="2175510"/>
            <a:ext cx="5840730" cy="430149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  <p:pic>
        <p:nvPicPr>
          <p:cNvPr id="8" name="图片 7" descr="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7420" y="2175510"/>
            <a:ext cx="5982335" cy="43014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25855" y="292735"/>
            <a:ext cx="5415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800"/>
              <a:t>、</a:t>
            </a:r>
            <a:r>
              <a:rPr lang="zh-CN" altLang="en-US" sz="3200"/>
              <a:t>报销流程</a:t>
            </a:r>
            <a:r>
              <a:rPr lang="en-US" altLang="zh-CN" sz="3200"/>
              <a:t>---</a:t>
            </a:r>
            <a:r>
              <a:rPr lang="zh-CN" altLang="en-US" sz="3200"/>
              <a:t>借款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6490" y="1123950"/>
            <a:ext cx="10058400" cy="5033010"/>
          </a:xfrm>
          <a:prstGeom prst="rect">
            <a:avLst/>
          </a:prstGeom>
        </p:spPr>
      </p:pic>
      <p:sp>
        <p:nvSpPr>
          <p:cNvPr id="7" name="文本框 128"/>
          <p:cNvSpPr txBox="1"/>
          <p:nvPr/>
        </p:nvSpPr>
        <p:spPr>
          <a:xfrm>
            <a:off x="1126490" y="1033145"/>
            <a:ext cx="302387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支付方式有四种，冲借款、项目转账、对公支付和对私支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付。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  <p:pic>
        <p:nvPicPr>
          <p:cNvPr id="5" name="图片 4" descr="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9290" y="5495925"/>
            <a:ext cx="8891905" cy="11925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49655" y="292735"/>
            <a:ext cx="5415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800"/>
              <a:t>、</a:t>
            </a:r>
            <a:r>
              <a:rPr lang="zh-CN" altLang="en-US" sz="3200"/>
              <a:t>报销流程</a:t>
            </a:r>
            <a:r>
              <a:rPr lang="en-US" altLang="zh-CN" sz="3200"/>
              <a:t>---</a:t>
            </a:r>
            <a:r>
              <a:rPr lang="zh-CN" altLang="en-US" sz="3200"/>
              <a:t>支付方式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7600" y="2353310"/>
            <a:ext cx="10584180" cy="1752600"/>
          </a:xfrm>
          <a:prstGeom prst="rect">
            <a:avLst/>
          </a:prstGeom>
        </p:spPr>
      </p:pic>
      <p:pic>
        <p:nvPicPr>
          <p:cNvPr id="10" name="图片 9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0445" y="1130300"/>
            <a:ext cx="10021570" cy="1114425"/>
          </a:xfrm>
          <a:prstGeom prst="rect">
            <a:avLst/>
          </a:prstGeom>
        </p:spPr>
      </p:pic>
      <p:sp>
        <p:nvSpPr>
          <p:cNvPr id="7" name="文本框 128"/>
          <p:cNvSpPr txBox="1"/>
          <p:nvPr/>
        </p:nvSpPr>
        <p:spPr>
          <a:xfrm>
            <a:off x="8801554" y="159294"/>
            <a:ext cx="3023870" cy="30460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对公转账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，点击问号，在单位名称中输入关键词检索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，选中确认。若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检索失败，点击新增，输入账户信息。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若找不到开户行信息，请选择到上级分行或省分行。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  <p:pic>
        <p:nvPicPr>
          <p:cNvPr id="9" name="图片 8" descr="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3790" y="4214495"/>
            <a:ext cx="10587990" cy="25069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47750" y="292735"/>
            <a:ext cx="7562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800"/>
              <a:t>、</a:t>
            </a:r>
            <a:r>
              <a:rPr lang="zh-CN" altLang="en-US" sz="3200"/>
              <a:t>报销流程</a:t>
            </a:r>
            <a:r>
              <a:rPr lang="en-US" altLang="zh-CN" sz="3200"/>
              <a:t>---</a:t>
            </a:r>
            <a:r>
              <a:rPr lang="zh-CN" altLang="en-US" sz="3200"/>
              <a:t>支付方式（对公支付）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385" y="4746625"/>
            <a:ext cx="10058400" cy="1915160"/>
          </a:xfrm>
          <a:prstGeom prst="rect">
            <a:avLst/>
          </a:prstGeom>
        </p:spPr>
      </p:pic>
      <p:pic>
        <p:nvPicPr>
          <p:cNvPr id="5" name="图片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3410" y="1181735"/>
            <a:ext cx="4111625" cy="2295525"/>
          </a:xfrm>
          <a:prstGeom prst="rect">
            <a:avLst/>
          </a:prstGeom>
        </p:spPr>
      </p:pic>
      <p:pic>
        <p:nvPicPr>
          <p:cNvPr id="8" name="图片 7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6615" y="1182370"/>
            <a:ext cx="3566795" cy="229489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  <p:sp>
        <p:nvSpPr>
          <p:cNvPr id="4" name="文本框 88"/>
          <p:cNvSpPr txBox="1">
            <a:spLocks noChangeArrowheads="1"/>
          </p:cNvSpPr>
          <p:nvPr/>
        </p:nvSpPr>
        <p:spPr bwMode="auto">
          <a:xfrm>
            <a:off x="7888605" y="991235"/>
            <a:ext cx="3740150" cy="41541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algn="just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r>
              <a:rPr lang="zh-CN" altLang="en-US" b="1" dirty="0">
                <a:solidFill>
                  <a:srgbClr val="FF0000"/>
                </a:solidFill>
              </a:rPr>
              <a:t>使用公务卡支付的报销业务，需先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编制</a:t>
            </a:r>
            <a:r>
              <a:rPr lang="zh-CN" altLang="en-US" b="1" dirty="0">
                <a:solidFill>
                  <a:srgbClr val="FF0000"/>
                </a:solidFill>
              </a:rPr>
              <a:t>消费明细，再提交报销信息，在支付方式中选择公务卡支付。</a:t>
            </a:r>
            <a:endParaRPr lang="en-US" altLang="zh-CN" dirty="0" smtClean="0"/>
          </a:p>
          <a:p>
            <a:r>
              <a:rPr lang="zh-CN" altLang="en-US" dirty="0" smtClean="0"/>
              <a:t>明细编制步骤：点击页面右上角公务卡，</a:t>
            </a:r>
            <a:r>
              <a:rPr lang="zh-CN" altLang="en-US" dirty="0" smtClean="0">
                <a:sym typeface="+mn-ea"/>
              </a:rPr>
              <a:t>点击公务卡还款编制。</a:t>
            </a:r>
            <a:r>
              <a:rPr lang="zh-CN" altLang="en-US" dirty="0">
                <a:sym typeface="+mn-ea"/>
              </a:rPr>
              <a:t>输入职工号，回车，输入消费日期和金额</a:t>
            </a:r>
            <a:r>
              <a:rPr lang="zh-CN" altLang="en-US" dirty="0" smtClean="0">
                <a:sym typeface="+mn-ea"/>
              </a:rPr>
              <a:t>，点击检</a:t>
            </a:r>
            <a:r>
              <a:rPr lang="zh-CN" altLang="en-US" dirty="0">
                <a:sym typeface="+mn-ea"/>
              </a:rPr>
              <a:t>索，公务消费金额可修改，然后选择用途，确认编制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083310" y="309245"/>
            <a:ext cx="7265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800"/>
              <a:t>、</a:t>
            </a:r>
            <a:r>
              <a:rPr lang="zh-CN" altLang="en-US" sz="3200"/>
              <a:t>报销流程</a:t>
            </a:r>
            <a:r>
              <a:rPr lang="en-US" altLang="zh-CN" sz="3200"/>
              <a:t>---</a:t>
            </a:r>
            <a:r>
              <a:rPr lang="zh-CN" altLang="en-US" sz="3200"/>
              <a:t>支付方式（公务卡）</a:t>
            </a:r>
          </a:p>
        </p:txBody>
      </p:sp>
      <p:pic>
        <p:nvPicPr>
          <p:cNvPr id="7" name="图片 6" descr="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18335" y="3614420"/>
            <a:ext cx="5138420" cy="1776095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>
          <a:xfrm rot="1260000">
            <a:off x="3561080" y="2053590"/>
            <a:ext cx="1118235" cy="252095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460">
              <a:solidFill>
                <a:prstClr val="white"/>
              </a:solidFill>
            </a:endParaRPr>
          </a:p>
        </p:txBody>
      </p:sp>
      <p:sp>
        <p:nvSpPr>
          <p:cNvPr id="11" name="下箭头 10"/>
          <p:cNvSpPr/>
          <p:nvPr/>
        </p:nvSpPr>
        <p:spPr>
          <a:xfrm rot="1080000">
            <a:off x="4710430" y="3282315"/>
            <a:ext cx="189230" cy="1176020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46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032" y="2120175"/>
            <a:ext cx="9985829" cy="154305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  <p:sp>
        <p:nvSpPr>
          <p:cNvPr id="7" name="文本框 128"/>
          <p:cNvSpPr txBox="1"/>
          <p:nvPr/>
        </p:nvSpPr>
        <p:spPr>
          <a:xfrm>
            <a:off x="989330" y="4027896"/>
            <a:ext cx="9719220" cy="18148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公务卡消费编制完，再录入报销信息，最后进入支付页面选择对私支付，选择公务卡，输入职工号，回车，点击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卡类型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银行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下的蓝色问号，选择需要确认的消费记录。点击下一步提交。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7643" y="1310822"/>
            <a:ext cx="9677400" cy="7239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97915" y="309245"/>
            <a:ext cx="7265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800"/>
              <a:t>、</a:t>
            </a:r>
            <a:r>
              <a:rPr lang="zh-CN" altLang="en-US" sz="3200"/>
              <a:t>报销流程</a:t>
            </a:r>
            <a:r>
              <a:rPr lang="en-US" altLang="zh-CN" sz="3200"/>
              <a:t>---</a:t>
            </a:r>
            <a:r>
              <a:rPr lang="zh-CN" altLang="en-US" sz="3200"/>
              <a:t>支付方式（公务卡）</a:t>
            </a:r>
          </a:p>
        </p:txBody>
      </p:sp>
      <p:sp>
        <p:nvSpPr>
          <p:cNvPr id="4" name="上箭头 3"/>
          <p:cNvSpPr/>
          <p:nvPr/>
        </p:nvSpPr>
        <p:spPr>
          <a:xfrm>
            <a:off x="7343775" y="1957705"/>
            <a:ext cx="264795" cy="664845"/>
          </a:xfrm>
          <a:prstGeom prst="up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46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  <p:sp>
        <p:nvSpPr>
          <p:cNvPr id="7" name="文本框 128"/>
          <p:cNvSpPr txBox="1"/>
          <p:nvPr/>
        </p:nvSpPr>
        <p:spPr>
          <a:xfrm>
            <a:off x="1172845" y="5217795"/>
            <a:ext cx="3855720" cy="11988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提交后，将网约单据打印出来，相关人员签完字后，拿到财务接单室提交预审。</a:t>
            </a:r>
          </a:p>
        </p:txBody>
      </p:sp>
      <p:pic>
        <p:nvPicPr>
          <p:cNvPr id="6" name="图片 5" descr="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79375"/>
            <a:ext cx="5274310" cy="5053330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3910" y="78740"/>
            <a:ext cx="5359400" cy="6700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  <p:pic>
        <p:nvPicPr>
          <p:cNvPr id="6" name="图片 5" descr="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8870" y="77470"/>
            <a:ext cx="5177155" cy="6568440"/>
          </a:xfrm>
          <a:prstGeom prst="rect">
            <a:avLst/>
          </a:prstGeom>
        </p:spPr>
      </p:pic>
      <p:pic>
        <p:nvPicPr>
          <p:cNvPr id="7" name="图片 6" descr="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5225" y="237490"/>
            <a:ext cx="5033645" cy="6483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45"/>
          <p:cNvGrpSpPr/>
          <p:nvPr/>
        </p:nvGrpSpPr>
        <p:grpSpPr bwMode="auto">
          <a:xfrm>
            <a:off x="2960370" y="2277110"/>
            <a:ext cx="5793740" cy="756285"/>
            <a:chOff x="3572702" y="2405227"/>
            <a:chExt cx="6704432" cy="881514"/>
          </a:xfrm>
        </p:grpSpPr>
        <p:sp>
          <p:nvSpPr>
            <p:cNvPr id="44" name="矩形 43"/>
            <p:cNvSpPr/>
            <p:nvPr/>
          </p:nvSpPr>
          <p:spPr>
            <a:xfrm>
              <a:off x="4386016" y="2533272"/>
              <a:ext cx="5891118" cy="725343"/>
            </a:xfrm>
            <a:prstGeom prst="rect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网上报账系统</a:t>
              </a:r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3572702" y="2405227"/>
              <a:ext cx="1246468" cy="881514"/>
            </a:xfrm>
            <a:custGeom>
              <a:avLst/>
              <a:gdLst>
                <a:gd name="connsiteX0" fmla="*/ 0 w 1262130"/>
                <a:gd name="connsiteY0" fmla="*/ 0 h 785611"/>
                <a:gd name="connsiteX1" fmla="*/ 949818 w 1262130"/>
                <a:gd name="connsiteY1" fmla="*/ 0 h 785611"/>
                <a:gd name="connsiteX2" fmla="*/ 1262130 w 1262130"/>
                <a:gd name="connsiteY2" fmla="*/ 785611 h 785611"/>
                <a:gd name="connsiteX3" fmla="*/ 0 w 1262130"/>
                <a:gd name="connsiteY3" fmla="*/ 785611 h 7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130" h="785611">
                  <a:moveTo>
                    <a:pt x="0" y="0"/>
                  </a:moveTo>
                  <a:lnTo>
                    <a:pt x="949818" y="0"/>
                  </a:lnTo>
                  <a:lnTo>
                    <a:pt x="1262130" y="785611"/>
                  </a:lnTo>
                  <a:lnTo>
                    <a:pt x="0" y="78561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sz="4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22FE3-1DA5-469D-BECB-02C2AD7E1641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45"/>
          <p:cNvGrpSpPr/>
          <p:nvPr/>
        </p:nvGrpSpPr>
        <p:grpSpPr bwMode="auto">
          <a:xfrm>
            <a:off x="2960370" y="2277110"/>
            <a:ext cx="5793740" cy="756285"/>
            <a:chOff x="3572702" y="2405227"/>
            <a:chExt cx="6704432" cy="881514"/>
          </a:xfrm>
        </p:grpSpPr>
        <p:sp>
          <p:nvSpPr>
            <p:cNvPr id="44" name="矩形 43"/>
            <p:cNvSpPr/>
            <p:nvPr/>
          </p:nvSpPr>
          <p:spPr>
            <a:xfrm>
              <a:off x="4386016" y="2533272"/>
              <a:ext cx="5891118" cy="725343"/>
            </a:xfrm>
            <a:prstGeom prst="rect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个人收入申报系统</a:t>
              </a:r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3572702" y="2405227"/>
              <a:ext cx="1246468" cy="881514"/>
            </a:xfrm>
            <a:custGeom>
              <a:avLst/>
              <a:gdLst>
                <a:gd name="connsiteX0" fmla="*/ 0 w 1262130"/>
                <a:gd name="connsiteY0" fmla="*/ 0 h 785611"/>
                <a:gd name="connsiteX1" fmla="*/ 949818 w 1262130"/>
                <a:gd name="connsiteY1" fmla="*/ 0 h 785611"/>
                <a:gd name="connsiteX2" fmla="*/ 1262130 w 1262130"/>
                <a:gd name="connsiteY2" fmla="*/ 785611 h 785611"/>
                <a:gd name="connsiteX3" fmla="*/ 0 w 1262130"/>
                <a:gd name="connsiteY3" fmla="*/ 785611 h 7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130" h="785611">
                  <a:moveTo>
                    <a:pt x="0" y="0"/>
                  </a:moveTo>
                  <a:lnTo>
                    <a:pt x="949818" y="0"/>
                  </a:lnTo>
                  <a:lnTo>
                    <a:pt x="1262130" y="785611"/>
                  </a:lnTo>
                  <a:lnTo>
                    <a:pt x="0" y="78561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sz="4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22FE3-1DA5-469D-BECB-02C2AD7E1641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62990" y="397510"/>
            <a:ext cx="10066655" cy="620395"/>
          </a:xfrm>
        </p:spPr>
        <p:txBody>
          <a:bodyPr/>
          <a:lstStyle/>
          <a:p>
            <a:r>
              <a:rPr lang="zh-CN" altLang="en-US" sz="32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zh-CN" altLang="en-US" sz="3200" b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、进入方式</a:t>
            </a:r>
            <a:endParaRPr lang="zh-CN" altLang="en-US" sz="2800" b="1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21</a:t>
            </a:fld>
            <a:endParaRPr lang="zh-CN" altLang="en-US"/>
          </a:p>
        </p:txBody>
      </p:sp>
      <p:pic>
        <p:nvPicPr>
          <p:cNvPr id="7" name="图片 6" descr="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2990" y="1085850"/>
            <a:ext cx="8715375" cy="150431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288780" y="2590165"/>
            <a:ext cx="229616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登录财务网上综合服务平台，点击个人收入申报系统。目前该系统主要开通</a:t>
            </a:r>
            <a:r>
              <a:rPr lang="zh-CN" altLang="en-US" sz="2000">
                <a:sym typeface="+mn-ea"/>
              </a:rPr>
              <a:t>学生劳务申报、</a:t>
            </a:r>
            <a:r>
              <a:rPr lang="zh-CN" altLang="en-US" sz="2000"/>
              <a:t>校内人员其他工薪收入申报、校外人员劳务申报和年终奖申报。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545" y="2531110"/>
            <a:ext cx="7440930" cy="4189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62990" y="397510"/>
            <a:ext cx="10066655" cy="620395"/>
          </a:xfrm>
        </p:spPr>
        <p:txBody>
          <a:bodyPr/>
          <a:lstStyle/>
          <a:p>
            <a:r>
              <a:rPr lang="en-US" altLang="zh-CN" sz="3200" b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</a:t>
            </a:r>
            <a:r>
              <a:rPr lang="zh-CN" altLang="en-US" sz="3200" b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、学生劳务申报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22</a:t>
            </a:fld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62990" y="4932680"/>
            <a:ext cx="101739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学生劳务申报主要用于给在校学生（含南京和常州）发放助研费、其他劳务费等。</a:t>
            </a:r>
          </a:p>
          <a:p>
            <a:r>
              <a:rPr lang="zh-CN" altLang="en-US" sz="2400"/>
              <a:t>步骤：点击发放项目</a:t>
            </a:r>
            <a:r>
              <a:rPr lang="zh-CN" altLang="en-US" sz="2400">
                <a:sym typeface="+mn-ea"/>
              </a:rPr>
              <a:t>选择、</a:t>
            </a:r>
            <a:r>
              <a:rPr lang="zh-CN" altLang="en-US" sz="2400"/>
              <a:t>财务项目</a:t>
            </a:r>
            <a:r>
              <a:rPr lang="zh-CN" altLang="en-US" sz="2400">
                <a:sym typeface="+mn-ea"/>
              </a:rPr>
              <a:t>选择</a:t>
            </a:r>
            <a:r>
              <a:rPr lang="zh-CN" altLang="en-US" sz="2400"/>
              <a:t>，录入学生学号，系统会自动提取到学生个人信息，输入金额，点击提交。</a:t>
            </a: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16965" y="1018540"/>
            <a:ext cx="10067290" cy="3733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62990" y="397510"/>
            <a:ext cx="10066655" cy="620395"/>
          </a:xfrm>
        </p:spPr>
        <p:txBody>
          <a:bodyPr/>
          <a:lstStyle/>
          <a:p>
            <a:r>
              <a:rPr lang="en-US" altLang="zh-CN" sz="3200" b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3</a:t>
            </a:r>
            <a:r>
              <a:rPr lang="zh-CN" altLang="en-US" sz="3200" b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、校内人员其他工薪收入申报</a:t>
            </a:r>
            <a:endParaRPr lang="zh-CN" altLang="en-US" sz="2800" b="1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23</a:t>
            </a:fld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62355" y="1124584"/>
            <a:ext cx="1006729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点击校内人员其他工薪收入发放录入，选择发放项目，选择财务项目，录入工号，回车后出现职工信息，输入发放金额。完成后点击保存或提交，打印单据即可。</a:t>
            </a:r>
          </a:p>
          <a:p>
            <a:r>
              <a:rPr lang="zh-CN" altLang="en-US" sz="2000" b="1" dirty="0">
                <a:solidFill>
                  <a:srgbClr val="FF0000"/>
                </a:solidFill>
              </a:rPr>
              <a:t>提示：人事处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提供的工</a:t>
            </a:r>
            <a:r>
              <a:rPr lang="zh-CN" altLang="en-US" sz="2000" b="1" dirty="0">
                <a:solidFill>
                  <a:srgbClr val="FF0000"/>
                </a:solidFill>
              </a:rPr>
              <a:t>号为</a:t>
            </a:r>
            <a:r>
              <a:rPr lang="en-US" altLang="zh-CN" sz="2000" b="1" dirty="0">
                <a:solidFill>
                  <a:srgbClr val="FF0000"/>
                </a:solidFill>
              </a:rPr>
              <a:t>4/5</a:t>
            </a:r>
            <a:r>
              <a:rPr lang="zh-CN" altLang="en-US" sz="2000" b="1" dirty="0">
                <a:solidFill>
                  <a:srgbClr val="FF0000"/>
                </a:solidFill>
              </a:rPr>
              <a:t>开头的助管计划和劳务派遣人员可按校内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人员其他工薪申报发放。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90" y="2446020"/>
            <a:ext cx="10067290" cy="4344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62990" y="397510"/>
            <a:ext cx="10066655" cy="620395"/>
          </a:xfrm>
        </p:spPr>
        <p:txBody>
          <a:bodyPr/>
          <a:lstStyle/>
          <a:p>
            <a:r>
              <a:rPr lang="en-US" altLang="zh-CN" sz="3200" b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4</a:t>
            </a:r>
            <a:r>
              <a:rPr lang="zh-CN" altLang="en-US" sz="3200" b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、校外人员劳务申报</a:t>
            </a:r>
            <a:endParaRPr lang="zh-CN" altLang="en-US" sz="2800" b="1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24</a:t>
            </a:fld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67080" y="904240"/>
            <a:ext cx="1078420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步骤：</a:t>
            </a:r>
            <a:r>
              <a:rPr lang="en-US" altLang="zh-CN" sz="2000" dirty="0"/>
              <a:t>1</a:t>
            </a:r>
            <a:r>
              <a:rPr lang="zh-CN" altLang="en-US" sz="2000" dirty="0"/>
              <a:t>、先点击</a:t>
            </a:r>
            <a:r>
              <a:rPr lang="en-US" altLang="zh-CN" sz="2000" dirty="0"/>
              <a:t>“</a:t>
            </a:r>
            <a:r>
              <a:rPr lang="zh-CN" altLang="en-US" sz="2000" dirty="0"/>
              <a:t>校外人员信息采集</a:t>
            </a:r>
            <a:r>
              <a:rPr lang="en-US" altLang="zh-CN" sz="2000" dirty="0"/>
              <a:t>”</a:t>
            </a:r>
            <a:r>
              <a:rPr lang="zh-CN" altLang="en-US" sz="2000" dirty="0"/>
              <a:t>，点击新增，带红色星号为必填信息。本校开户行为工行，若校外人员为工行卡，则不需要录入开户行信息；若他行卡，是否跨行点</a:t>
            </a:r>
            <a:r>
              <a:rPr lang="en-US" altLang="zh-CN" sz="2000" dirty="0"/>
              <a:t>“</a:t>
            </a:r>
            <a:r>
              <a:rPr lang="zh-CN" altLang="en-US" sz="2000" dirty="0"/>
              <a:t>是</a:t>
            </a:r>
            <a:r>
              <a:rPr lang="en-US" altLang="zh-CN" sz="2000" dirty="0"/>
              <a:t>”</a:t>
            </a:r>
            <a:r>
              <a:rPr lang="zh-CN" altLang="en-US" sz="2000" dirty="0"/>
              <a:t>，然后从系统中检索开户行信息，</a:t>
            </a:r>
            <a:r>
              <a:rPr lang="zh-CN" altLang="en-US" sz="2000" b="1" dirty="0"/>
              <a:t>检索不到的开户行，可以选择到省级或市级分行</a:t>
            </a:r>
            <a:r>
              <a:rPr lang="zh-CN" altLang="en-US" sz="2000" dirty="0"/>
              <a:t>，完成后点击保存。</a:t>
            </a:r>
            <a:r>
              <a:rPr lang="en-US" altLang="zh-CN" sz="2000" dirty="0"/>
              <a:t>2</a:t>
            </a:r>
            <a:r>
              <a:rPr lang="zh-CN" altLang="en-US" sz="2000" dirty="0"/>
              <a:t>、若是外籍人员，在证件类型下拉列表中选择对应证件，然后将标红的信息填写完整并保存。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6" name="图片 5" descr="QQ截图202101061528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05" y="2226310"/>
            <a:ext cx="10450830" cy="4631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62990" y="397510"/>
            <a:ext cx="10066655" cy="620395"/>
          </a:xfrm>
        </p:spPr>
        <p:txBody>
          <a:bodyPr/>
          <a:lstStyle/>
          <a:p>
            <a:r>
              <a:rPr lang="en-US" altLang="zh-CN" sz="3200" b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4</a:t>
            </a:r>
            <a:r>
              <a:rPr lang="zh-CN" altLang="en-US" sz="3200" b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、校外人员劳务申报</a:t>
            </a:r>
            <a:endParaRPr lang="zh-CN" altLang="en-US" sz="2800" b="1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25</a:t>
            </a:fld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10565" y="904240"/>
            <a:ext cx="109651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步骤：</a:t>
            </a:r>
            <a:r>
              <a:rPr lang="en-US" altLang="zh-CN" sz="2000" dirty="0"/>
              <a:t>3</a:t>
            </a:r>
            <a:r>
              <a:rPr lang="zh-CN" altLang="en-US" sz="2000" dirty="0"/>
              <a:t>、先点击</a:t>
            </a:r>
            <a:r>
              <a:rPr lang="en-US" altLang="zh-CN" sz="2000" dirty="0"/>
              <a:t>“</a:t>
            </a:r>
            <a:r>
              <a:rPr lang="zh-CN" altLang="en-US" sz="2000" dirty="0"/>
              <a:t>校外劳务人员劳务发放录入</a:t>
            </a:r>
            <a:r>
              <a:rPr lang="en-US" altLang="zh-CN" sz="2000" dirty="0"/>
              <a:t>”</a:t>
            </a:r>
            <a:r>
              <a:rPr lang="zh-CN" altLang="en-US" sz="2000" dirty="0"/>
              <a:t>，</a:t>
            </a:r>
            <a:r>
              <a:rPr lang="zh-CN" altLang="en-US" sz="2000" dirty="0">
                <a:sym typeface="+mn-ea"/>
              </a:rPr>
              <a:t>选择发放项目，选择财务项目号，输入</a:t>
            </a:r>
            <a:r>
              <a:rPr lang="zh-CN" altLang="en-US" sz="2000" dirty="0"/>
              <a:t>金额等，然后提交打印单据。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5" y="1610360"/>
            <a:ext cx="10782935" cy="4745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62990" y="397510"/>
            <a:ext cx="10066655" cy="620395"/>
          </a:xfrm>
        </p:spPr>
        <p:txBody>
          <a:bodyPr/>
          <a:lstStyle/>
          <a:p>
            <a:r>
              <a:rPr lang="en-US" altLang="zh-CN" sz="3200" b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4</a:t>
            </a:r>
            <a:r>
              <a:rPr lang="zh-CN" altLang="en-US" sz="3200" b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、校外人员劳务申报</a:t>
            </a:r>
            <a:endParaRPr lang="zh-CN" altLang="en-US" sz="2800" b="1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26</a:t>
            </a:fld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145219" y="1161693"/>
            <a:ext cx="9916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步骤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4</a:t>
            </a:r>
            <a:r>
              <a:rPr lang="zh-CN" altLang="en-US" sz="2000" dirty="0" smtClean="0"/>
              <a:t>、校外劳务共享模式下可以直接调用校内他人已经采集过的信息。若专家信息需要修改，步骤：点击“校外人员信息采集” ，右上角方框内输入证件号，点击“查询人员”，查询结果出来后选中，点击“修改”。</a:t>
            </a:r>
            <a:endParaRPr lang="zh-CN" altLang="en-US" sz="2000" dirty="0"/>
          </a:p>
        </p:txBody>
      </p:sp>
      <p:pic>
        <p:nvPicPr>
          <p:cNvPr id="7" name="图片 6" descr="QQ截图202101151457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730" y="2450237"/>
            <a:ext cx="10067278" cy="25478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62990" y="397510"/>
            <a:ext cx="10066655" cy="620395"/>
          </a:xfrm>
        </p:spPr>
        <p:txBody>
          <a:bodyPr/>
          <a:lstStyle/>
          <a:p>
            <a:r>
              <a:rPr lang="en-US" altLang="zh-CN" sz="3200" b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5</a:t>
            </a:r>
            <a:r>
              <a:rPr lang="zh-CN" altLang="en-US" sz="3200" b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、年终奖申报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27</a:t>
            </a:fld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62990" y="4531995"/>
            <a:ext cx="102908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选择发放项目，选择财务项目，输入经办人，电话，输入工号，点击回车系统自动带出人员信息，输入金额，点击提交。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990" y="1017905"/>
            <a:ext cx="10291445" cy="3222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139825" y="334645"/>
            <a:ext cx="10066655" cy="620395"/>
          </a:xfrm>
        </p:spPr>
        <p:txBody>
          <a:bodyPr/>
          <a:lstStyle/>
          <a:p>
            <a:r>
              <a:rPr lang="en-US" altLang="zh-CN" sz="3200" b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6</a:t>
            </a:r>
            <a:r>
              <a:rPr lang="zh-CN" altLang="en-US" sz="3200" b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、申报单据管理</a:t>
            </a:r>
            <a:endParaRPr lang="zh-CN" altLang="en-US" sz="2800" b="1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28</a:t>
            </a:fld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899535" y="4418330"/>
            <a:ext cx="670433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若需要对已经提交的单据进行修改或者查询，点击录入下面的管理，选择需要查询或修改单据的月份，点击</a:t>
            </a:r>
            <a:r>
              <a:rPr lang="en-US" altLang="zh-CN" sz="2400"/>
              <a:t>“</a:t>
            </a:r>
            <a:r>
              <a:rPr lang="zh-CN" altLang="en-US" sz="2400"/>
              <a:t>更多操作</a:t>
            </a:r>
            <a:r>
              <a:rPr lang="en-US" altLang="zh-CN" sz="2400"/>
              <a:t>”</a:t>
            </a:r>
            <a:r>
              <a:rPr lang="zh-CN" altLang="en-US" sz="2400"/>
              <a:t>。对于未制单的单据，可以进行打印、删除或者复制；未提交单据可以进行修改。</a:t>
            </a:r>
          </a:p>
        </p:txBody>
      </p:sp>
      <p:pic>
        <p:nvPicPr>
          <p:cNvPr id="5" name="图片 4" descr="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850" y="1165225"/>
            <a:ext cx="2362200" cy="41624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l="708" t="139" r="78089" b="-13231"/>
          <a:stretch>
            <a:fillRect/>
          </a:stretch>
        </p:blipFill>
        <p:spPr>
          <a:xfrm>
            <a:off x="1139825" y="955040"/>
            <a:ext cx="2585085" cy="5902960"/>
          </a:xfrm>
          <a:prstGeom prst="rect">
            <a:avLst/>
          </a:prstGeom>
        </p:spPr>
      </p:pic>
      <p:pic>
        <p:nvPicPr>
          <p:cNvPr id="6" name="图片 5" descr="QQ截图202101061545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3810" y="1105535"/>
            <a:ext cx="6790055" cy="3267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45"/>
          <p:cNvGrpSpPr/>
          <p:nvPr/>
        </p:nvGrpSpPr>
        <p:grpSpPr bwMode="auto">
          <a:xfrm>
            <a:off x="2960370" y="2277110"/>
            <a:ext cx="5793740" cy="756285"/>
            <a:chOff x="3572702" y="2405227"/>
            <a:chExt cx="6704432" cy="881514"/>
          </a:xfrm>
        </p:grpSpPr>
        <p:sp>
          <p:nvSpPr>
            <p:cNvPr id="44" name="矩形 43"/>
            <p:cNvSpPr/>
            <p:nvPr/>
          </p:nvSpPr>
          <p:spPr>
            <a:xfrm>
              <a:off x="4386016" y="2533272"/>
              <a:ext cx="5891118" cy="725343"/>
            </a:xfrm>
            <a:prstGeom prst="rect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财务查询系统</a:t>
              </a:r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3572702" y="2405227"/>
              <a:ext cx="1246468" cy="881514"/>
            </a:xfrm>
            <a:custGeom>
              <a:avLst/>
              <a:gdLst>
                <a:gd name="connsiteX0" fmla="*/ 0 w 1262130"/>
                <a:gd name="connsiteY0" fmla="*/ 0 h 785611"/>
                <a:gd name="connsiteX1" fmla="*/ 949818 w 1262130"/>
                <a:gd name="connsiteY1" fmla="*/ 0 h 785611"/>
                <a:gd name="connsiteX2" fmla="*/ 1262130 w 1262130"/>
                <a:gd name="connsiteY2" fmla="*/ 785611 h 785611"/>
                <a:gd name="connsiteX3" fmla="*/ 0 w 1262130"/>
                <a:gd name="connsiteY3" fmla="*/ 785611 h 7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130" h="785611">
                  <a:moveTo>
                    <a:pt x="0" y="0"/>
                  </a:moveTo>
                  <a:lnTo>
                    <a:pt x="949818" y="0"/>
                  </a:lnTo>
                  <a:lnTo>
                    <a:pt x="1262130" y="785611"/>
                  </a:lnTo>
                  <a:lnTo>
                    <a:pt x="0" y="78561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sz="4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22FE3-1DA5-469D-BECB-02C2AD7E1641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714375" y="1111885"/>
            <a:ext cx="10515600" cy="4351338"/>
          </a:xfrm>
        </p:spPr>
        <p:txBody>
          <a:bodyPr/>
          <a:lstStyle/>
          <a:p>
            <a:r>
              <a:rPr lang="zh-CN" altLang="en-US" dirty="0"/>
              <a:t>您可以通过河海大学</a:t>
            </a:r>
            <a:r>
              <a:rPr lang="zh-CN" altLang="en-US" b="1" dirty="0"/>
              <a:t>信息门户</a:t>
            </a:r>
            <a:r>
              <a:rPr lang="zh-CN" altLang="en-US" dirty="0"/>
              <a:t>（http://my.hhu.edu.cn/login.portal）中</a:t>
            </a:r>
            <a:r>
              <a:rPr lang="en-US" altLang="zh-CN" dirty="0"/>
              <a:t>“</a:t>
            </a:r>
            <a:r>
              <a:rPr lang="zh-CN" altLang="en-US" b="1" dirty="0"/>
              <a:t>财务平台</a:t>
            </a:r>
            <a:r>
              <a:rPr lang="en-US" altLang="zh-CN" dirty="0"/>
              <a:t>”</a:t>
            </a:r>
            <a:r>
              <a:rPr lang="zh-CN" altLang="en-US" dirty="0"/>
              <a:t>进入</a:t>
            </a:r>
            <a:r>
              <a:rPr lang="en-US" altLang="zh-CN" dirty="0"/>
              <a:t>“</a:t>
            </a:r>
            <a:r>
              <a:rPr lang="zh-CN" altLang="en-US" b="1" dirty="0"/>
              <a:t>财务网上综合服务平台</a:t>
            </a:r>
            <a:r>
              <a:rPr lang="en-US" altLang="zh-CN" dirty="0"/>
              <a:t>”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62990" y="397510"/>
            <a:ext cx="10066655" cy="620395"/>
          </a:xfrm>
        </p:spPr>
        <p:txBody>
          <a:bodyPr/>
          <a:lstStyle/>
          <a:p>
            <a:r>
              <a:rPr lang="zh-CN" altLang="en-US" sz="32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zh-CN" altLang="en-US" sz="3200" b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、进入方式一</a:t>
            </a:r>
            <a:endParaRPr lang="zh-CN" altLang="en-US" sz="2800" b="1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3</a:t>
            </a:fld>
            <a:endParaRPr lang="zh-CN" altLang="en-US"/>
          </a:p>
        </p:txBody>
      </p:sp>
      <p:pic>
        <p:nvPicPr>
          <p:cNvPr id="8" name="图片 8" descr="1"/>
          <p:cNvPicPr>
            <a:picLocks noChangeAspect="1"/>
          </p:cNvPicPr>
          <p:nvPr/>
        </p:nvPicPr>
        <p:blipFill>
          <a:blip r:embed="rId2" cstate="print"/>
          <a:srcRect t="991" r="41297"/>
          <a:stretch>
            <a:fillRect/>
          </a:stretch>
        </p:blipFill>
        <p:spPr>
          <a:xfrm>
            <a:off x="2483485" y="2146935"/>
            <a:ext cx="5602605" cy="4123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  <a:pPr>
                <a:defRPr/>
              </a:pPr>
              <a:t>30</a:t>
            </a:fld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275080" y="376555"/>
            <a:ext cx="44323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1</a:t>
            </a:r>
            <a:r>
              <a:rPr lang="zh-CN" altLang="en-US" sz="3200"/>
              <a:t>、个人项目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75080" y="4814570"/>
            <a:ext cx="98672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“</a:t>
            </a:r>
            <a:r>
              <a:rPr lang="zh-CN" altLang="en-US" sz="2000"/>
              <a:t>个人项目</a:t>
            </a:r>
            <a:r>
              <a:rPr lang="en-US" altLang="zh-CN" sz="2000"/>
              <a:t>”</a:t>
            </a:r>
            <a:r>
              <a:rPr lang="zh-CN" altLang="en-US" sz="2000"/>
              <a:t>下面可以通过</a:t>
            </a:r>
            <a:r>
              <a:rPr lang="en-US" altLang="zh-CN" sz="2000"/>
              <a:t>“</a:t>
            </a:r>
            <a:r>
              <a:rPr lang="zh-CN" altLang="en-US" sz="2000"/>
              <a:t>个人往来款</a:t>
            </a:r>
            <a:r>
              <a:rPr lang="en-US" altLang="zh-CN" sz="2000"/>
              <a:t>”</a:t>
            </a:r>
            <a:r>
              <a:rPr lang="zh-CN" altLang="en-US" sz="2000"/>
              <a:t>查询本人借款信息；</a:t>
            </a:r>
            <a:r>
              <a:rPr lang="en-US" altLang="zh-CN" sz="2000"/>
              <a:t>“</a:t>
            </a:r>
            <a:r>
              <a:rPr lang="zh-CN" altLang="en-US" sz="2000"/>
              <a:t>个人项目余额</a:t>
            </a:r>
            <a:r>
              <a:rPr lang="en-US" altLang="zh-CN" sz="2000"/>
              <a:t>”</a:t>
            </a:r>
            <a:r>
              <a:rPr lang="zh-CN" altLang="en-US" sz="2000"/>
              <a:t>查询本人负责的项目余额；</a:t>
            </a:r>
          </a:p>
        </p:txBody>
      </p:sp>
      <p:pic>
        <p:nvPicPr>
          <p:cNvPr id="4" name="图片 3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390" y="1046480"/>
            <a:ext cx="8863965" cy="3548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  <a:pPr>
                <a:defRPr/>
              </a:pPr>
              <a:t>31</a:t>
            </a:fld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275080" y="380365"/>
            <a:ext cx="52368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1</a:t>
            </a:r>
            <a:r>
              <a:rPr lang="zh-CN" altLang="en-US" sz="3200"/>
              <a:t>、个人项目</a:t>
            </a:r>
            <a:r>
              <a:rPr lang="en-US" altLang="zh-CN" sz="3200"/>
              <a:t>--</a:t>
            </a:r>
            <a:r>
              <a:rPr lang="zh-CN" altLang="en-US" sz="3200">
                <a:sym typeface="+mn-ea"/>
              </a:rPr>
              <a:t>项目明细账</a:t>
            </a:r>
            <a:endParaRPr lang="zh-CN" altLang="en-US" sz="3200"/>
          </a:p>
          <a:p>
            <a:endParaRPr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8408670" y="1259205"/>
            <a:ext cx="275209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选择项目明细账，输入起始和截止日期，选择项目编号，点击查询，结果出来后点击打印，</a:t>
            </a:r>
            <a:r>
              <a:rPr lang="zh-CN" altLang="en-US" sz="2000" b="1"/>
              <a:t>可以直接打印出带水印和财务公章的项目收支明细账</a:t>
            </a:r>
            <a:r>
              <a:rPr lang="zh-CN" altLang="en-US" sz="2000"/>
              <a:t>。</a:t>
            </a:r>
          </a:p>
        </p:txBody>
      </p:sp>
      <p:pic>
        <p:nvPicPr>
          <p:cNvPr id="6" name="图片 5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5" y="1047750"/>
            <a:ext cx="7185660" cy="3867785"/>
          </a:xfrm>
          <a:prstGeom prst="rect">
            <a:avLst/>
          </a:prstGeom>
        </p:spPr>
      </p:pic>
      <p:pic>
        <p:nvPicPr>
          <p:cNvPr id="7" name="图片 6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520" y="4317365"/>
            <a:ext cx="9712325" cy="2038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275080" y="380365"/>
            <a:ext cx="44323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2</a:t>
            </a:r>
            <a:r>
              <a:rPr lang="zh-CN" altLang="en-US" sz="3200"/>
              <a:t>、个人收入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75080" y="4814570"/>
            <a:ext cx="98672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“</a:t>
            </a:r>
            <a:r>
              <a:rPr lang="zh-CN" altLang="en-US" sz="2000"/>
              <a:t>个人收入</a:t>
            </a:r>
            <a:r>
              <a:rPr lang="en-US" altLang="zh-CN" sz="2000"/>
              <a:t>”</a:t>
            </a:r>
            <a:r>
              <a:rPr lang="zh-CN" altLang="en-US" sz="2000"/>
              <a:t>下面查询教工工资信息、其他收入明细和年度收入汇总信息。</a:t>
            </a:r>
          </a:p>
        </p:txBody>
      </p:sp>
      <p:pic>
        <p:nvPicPr>
          <p:cNvPr id="6" name="图片 5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395" y="1204595"/>
            <a:ext cx="5672455" cy="325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75080" y="380365"/>
            <a:ext cx="44323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3</a:t>
            </a:r>
            <a:r>
              <a:rPr lang="zh-CN" altLang="en-US" sz="3200"/>
              <a:t>、来款查询</a:t>
            </a:r>
          </a:p>
        </p:txBody>
      </p:sp>
      <p:pic>
        <p:nvPicPr>
          <p:cNvPr id="7" name="图片 6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080" y="1086485"/>
            <a:ext cx="9521825" cy="41459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69670" y="5389880"/>
            <a:ext cx="10288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在</a:t>
            </a:r>
            <a:r>
              <a:rPr lang="en-US" altLang="zh-CN" sz="2000"/>
              <a:t>“</a:t>
            </a:r>
            <a:r>
              <a:rPr lang="zh-CN" altLang="en-US" sz="2000"/>
              <a:t>来款信息</a:t>
            </a:r>
            <a:r>
              <a:rPr lang="en-US" altLang="zh-CN" sz="2000"/>
              <a:t>”</a:t>
            </a:r>
            <a:r>
              <a:rPr lang="zh-CN" altLang="en-US" sz="2000"/>
              <a:t>下点击</a:t>
            </a:r>
            <a:r>
              <a:rPr lang="en-US" altLang="zh-CN" sz="2000"/>
              <a:t>“</a:t>
            </a:r>
            <a:r>
              <a:rPr lang="zh-CN" altLang="en-US" sz="2000"/>
              <a:t>来款查询</a:t>
            </a:r>
            <a:r>
              <a:rPr lang="en-US" altLang="zh-CN" sz="2000"/>
              <a:t>”</a:t>
            </a:r>
            <a:r>
              <a:rPr lang="zh-CN" altLang="en-US" sz="2000"/>
              <a:t>选择起始时间，点击</a:t>
            </a:r>
            <a:r>
              <a:rPr lang="en-US" altLang="zh-CN" sz="2000"/>
              <a:t>“</a:t>
            </a:r>
            <a:r>
              <a:rPr lang="zh-CN" altLang="en-US" sz="2000"/>
              <a:t>查询</a:t>
            </a:r>
            <a:r>
              <a:rPr lang="en-US" altLang="zh-CN" sz="2000"/>
              <a:t>”</a:t>
            </a:r>
            <a:r>
              <a:rPr lang="zh-CN" altLang="en-US" sz="2000"/>
              <a:t>，可以查看未认领的来款数据。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45"/>
          <p:cNvGrpSpPr/>
          <p:nvPr/>
        </p:nvGrpSpPr>
        <p:grpSpPr bwMode="auto">
          <a:xfrm>
            <a:off x="2960370" y="2277110"/>
            <a:ext cx="5793740" cy="756285"/>
            <a:chOff x="3572702" y="2405227"/>
            <a:chExt cx="6704432" cy="881514"/>
          </a:xfrm>
        </p:grpSpPr>
        <p:sp>
          <p:nvSpPr>
            <p:cNvPr id="44" name="矩形 43"/>
            <p:cNvSpPr/>
            <p:nvPr/>
          </p:nvSpPr>
          <p:spPr>
            <a:xfrm>
              <a:off x="4386016" y="2533272"/>
              <a:ext cx="5891118" cy="725343"/>
            </a:xfrm>
            <a:prstGeom prst="rect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项目授权管理</a:t>
              </a:r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3572702" y="2405227"/>
              <a:ext cx="1246468" cy="881514"/>
            </a:xfrm>
            <a:custGeom>
              <a:avLst/>
              <a:gdLst>
                <a:gd name="connsiteX0" fmla="*/ 0 w 1262130"/>
                <a:gd name="connsiteY0" fmla="*/ 0 h 785611"/>
                <a:gd name="connsiteX1" fmla="*/ 949818 w 1262130"/>
                <a:gd name="connsiteY1" fmla="*/ 0 h 785611"/>
                <a:gd name="connsiteX2" fmla="*/ 1262130 w 1262130"/>
                <a:gd name="connsiteY2" fmla="*/ 785611 h 785611"/>
                <a:gd name="connsiteX3" fmla="*/ 0 w 1262130"/>
                <a:gd name="connsiteY3" fmla="*/ 785611 h 7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130" h="785611">
                  <a:moveTo>
                    <a:pt x="0" y="0"/>
                  </a:moveTo>
                  <a:lnTo>
                    <a:pt x="949818" y="0"/>
                  </a:lnTo>
                  <a:lnTo>
                    <a:pt x="1262130" y="785611"/>
                  </a:lnTo>
                  <a:lnTo>
                    <a:pt x="0" y="78561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sz="4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22FE3-1DA5-469D-BECB-02C2AD7E1641}" type="slidenum">
              <a:rPr lang="zh-CN" altLang="en-US" smtClean="0"/>
              <a:pPr>
                <a:defRPr/>
              </a:pPr>
              <a:t>34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  <a:pPr>
                <a:defRPr/>
              </a:pPr>
              <a:t>35</a:t>
            </a:fld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275080" y="380365"/>
            <a:ext cx="44323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1</a:t>
            </a:r>
            <a:r>
              <a:rPr lang="zh-CN" altLang="en-US" sz="3200"/>
              <a:t>、项目授权管理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75080" y="963930"/>
            <a:ext cx="98672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ym typeface="+mn-ea"/>
              </a:rPr>
              <a:t>对于校内部门预算项目，无需负责人授权，可直接手输项目号申报。</a:t>
            </a:r>
          </a:p>
          <a:p>
            <a:r>
              <a:rPr lang="zh-CN" altLang="en-US" sz="2000"/>
              <a:t>对于科研及其他项目，只允许项目负责人本人使用，经负责人同意，可以给其他人员授权进行操作。</a:t>
            </a:r>
          </a:p>
          <a:p>
            <a:r>
              <a:rPr lang="zh-CN" altLang="en-US" sz="2000"/>
              <a:t>。</a:t>
            </a:r>
          </a:p>
        </p:txBody>
      </p:sp>
      <p:pic>
        <p:nvPicPr>
          <p:cNvPr id="8" name="图片 7" descr="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460" y="1978660"/>
            <a:ext cx="5012055" cy="351917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120" y="1978660"/>
            <a:ext cx="5789930" cy="4417695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</p:pic>
      <p:sp>
        <p:nvSpPr>
          <p:cNvPr id="7" name="文本框 128"/>
          <p:cNvSpPr txBox="1"/>
          <p:nvPr/>
        </p:nvSpPr>
        <p:spPr>
          <a:xfrm>
            <a:off x="603885" y="3566795"/>
            <a:ext cx="4913630" cy="30460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项目授权”，在授权系统列表中选择“查询系统”、“报销系统”、“申报系统”，录入被授权人工号/学号，等待被授权人姓名出现后，在“授权使用”方框内打钩，录入授权“截止时间”和“授权金额”，点击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授权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。授权日志可以查看所有授权记录。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  <a:pPr>
                <a:defRPr/>
              </a:pPr>
              <a:t>36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275080" y="380365"/>
            <a:ext cx="65106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2</a:t>
            </a:r>
            <a:r>
              <a:rPr lang="zh-CN" altLang="en-US" sz="3200"/>
              <a:t>、项目授权管理（批量授权）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8235" y="1163320"/>
            <a:ext cx="9171305" cy="5193030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</p:pic>
      <p:sp>
        <p:nvSpPr>
          <p:cNvPr id="7" name="文本框 128"/>
          <p:cNvSpPr txBox="1"/>
          <p:nvPr/>
        </p:nvSpPr>
        <p:spPr>
          <a:xfrm>
            <a:off x="1118235" y="3326765"/>
            <a:ext cx="3208655" cy="11988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可以同时给多人授权，插入被授权人工号即可，操作同上。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22FE3-1DA5-469D-BECB-02C2AD7E1641}" type="slidenum">
              <a:rPr lang="zh-CN" altLang="en-US" smtClean="0"/>
              <a:pPr>
                <a:defRPr/>
              </a:pPr>
              <a:t>37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709035" y="2302510"/>
            <a:ext cx="47739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zh-CN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谢谢观看！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4</a:t>
            </a:fld>
            <a:endParaRPr lang="zh-CN" altLang="en-US"/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4130" y="1639570"/>
            <a:ext cx="8634730" cy="50349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70610" y="334645"/>
            <a:ext cx="100507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1</a:t>
            </a:r>
            <a:r>
              <a:rPr lang="zh-CN" altLang="en-US" sz="3200" b="1" dirty="0">
                <a:sym typeface="+mn-ea"/>
              </a:rPr>
              <a:t>、进入方式一</a:t>
            </a:r>
            <a:endParaRPr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1294130" y="1079500"/>
            <a:ext cx="9724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>
                <a:sym typeface="+mn-ea"/>
              </a:rPr>
              <a:t>一定确认自己的手机号码是正确的，若有误，请修改。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715010" y="1092835"/>
            <a:ext cx="10515600" cy="1405255"/>
          </a:xfrm>
        </p:spPr>
        <p:txBody>
          <a:bodyPr/>
          <a:lstStyle/>
          <a:p>
            <a:r>
              <a:rPr lang="zh-CN" altLang="en-US" dirty="0"/>
              <a:t>网站登录http://cwc</a:t>
            </a:r>
            <a:r>
              <a:rPr lang="en-US" altLang="zh-CN" dirty="0"/>
              <a:t>wx</a:t>
            </a:r>
            <a:r>
              <a:rPr lang="zh-CN" altLang="en-US" dirty="0"/>
              <a:t>.hhu.edu.cn/dlpt1/</a:t>
            </a:r>
          </a:p>
          <a:p>
            <a:r>
              <a:rPr lang="zh-CN" altLang="en-US" dirty="0"/>
              <a:t>输入工号，初始密码是工号或身份证后六位。手机号码必填。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993775" y="364490"/>
            <a:ext cx="10236835" cy="539115"/>
          </a:xfrm>
        </p:spPr>
        <p:txBody>
          <a:bodyPr/>
          <a:lstStyle/>
          <a:p>
            <a:r>
              <a:rPr lang="zh-CN" altLang="en-US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zh-CN" altLang="en-US" b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、进入方式二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/>
              <a:pPr>
                <a:defRPr/>
              </a:pPr>
              <a:t>5</a:t>
            </a:fld>
            <a:endParaRPr lang="zh-CN" altLang="en-US"/>
          </a:p>
        </p:txBody>
      </p:sp>
      <p:pic>
        <p:nvPicPr>
          <p:cNvPr id="5" name="图片 4" descr="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710" y="2584450"/>
            <a:ext cx="5321935" cy="3978275"/>
          </a:xfrm>
          <a:prstGeom prst="rect">
            <a:avLst/>
          </a:prstGeom>
        </p:spPr>
      </p:pic>
      <p:pic>
        <p:nvPicPr>
          <p:cNvPr id="7" name="图片 6" descr="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2645" y="2584450"/>
            <a:ext cx="5687060" cy="3741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  <p:pic>
        <p:nvPicPr>
          <p:cNvPr id="5" name="图片 4" descr="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915" y="970280"/>
            <a:ext cx="10058400" cy="2729865"/>
          </a:xfrm>
          <a:prstGeom prst="rect">
            <a:avLst/>
          </a:prstGeom>
        </p:spPr>
      </p:pic>
      <p:sp>
        <p:nvSpPr>
          <p:cNvPr id="7" name="文本框 88"/>
          <p:cNvSpPr txBox="1">
            <a:spLocks noChangeArrowheads="1"/>
          </p:cNvSpPr>
          <p:nvPr/>
        </p:nvSpPr>
        <p:spPr bwMode="auto">
          <a:xfrm>
            <a:off x="8677093" y="125366"/>
            <a:ext cx="3456940" cy="23069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algn="just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点击日常报销、新业务填报。点击问号，选择项目编号，或者手动输入编号</a:t>
            </a:r>
            <a:r>
              <a:rPr lang="zh-CN" altLang="en-US" dirty="0" smtClean="0"/>
              <a:t>。关于该项目的余额、借款等信息都可看到。然后点击下一步。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076325" y="330835"/>
            <a:ext cx="5415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800"/>
              <a:t>、</a:t>
            </a:r>
            <a:r>
              <a:rPr lang="zh-CN" altLang="en-US" sz="3200"/>
              <a:t>报销流程</a:t>
            </a:r>
            <a:r>
              <a:rPr lang="en-US" altLang="zh-CN" sz="3200"/>
              <a:t>---</a:t>
            </a:r>
            <a:r>
              <a:rPr lang="zh-CN" altLang="en-US" sz="3200"/>
              <a:t>日常报销</a:t>
            </a:r>
          </a:p>
        </p:txBody>
      </p:sp>
      <p:pic>
        <p:nvPicPr>
          <p:cNvPr id="9" name="图片 8" descr="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470" y="3635375"/>
            <a:ext cx="10058400" cy="2866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  <p:pic>
        <p:nvPicPr>
          <p:cNvPr id="5" name="图片 4" descr="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2840" y="1094105"/>
            <a:ext cx="10058400" cy="5262245"/>
          </a:xfrm>
          <a:prstGeom prst="rect">
            <a:avLst/>
          </a:prstGeom>
        </p:spPr>
      </p:pic>
      <p:sp>
        <p:nvSpPr>
          <p:cNvPr id="7" name="文本框 128"/>
          <p:cNvSpPr txBox="1"/>
          <p:nvPr/>
        </p:nvSpPr>
        <p:spPr>
          <a:xfrm>
            <a:off x="8997950" y="2897505"/>
            <a:ext cx="2588895" cy="30460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填写报销费用明细，在对应的表格中填写单据数、金额，说明中有对项目的介绍，可以参考。填写完点击下一步（支付方式）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76325" y="330835"/>
            <a:ext cx="5415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800"/>
              <a:t>、</a:t>
            </a:r>
            <a:r>
              <a:rPr lang="zh-CN" altLang="en-US" sz="3200"/>
              <a:t>报销流程</a:t>
            </a:r>
            <a:r>
              <a:rPr lang="en-US" altLang="zh-CN" sz="3200"/>
              <a:t>---</a:t>
            </a:r>
            <a:r>
              <a:rPr lang="zh-CN" altLang="en-US" sz="3200"/>
              <a:t>日常报销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  <p:pic>
        <p:nvPicPr>
          <p:cNvPr id="7" name="图片 6" descr="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4095" y="1280795"/>
            <a:ext cx="9671050" cy="1964055"/>
          </a:xfrm>
          <a:prstGeom prst="rect">
            <a:avLst/>
          </a:prstGeom>
        </p:spPr>
      </p:pic>
      <p:pic>
        <p:nvPicPr>
          <p:cNvPr id="9" name="图片 8" descr="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4730" y="3654425"/>
            <a:ext cx="9670415" cy="1784350"/>
          </a:xfrm>
          <a:prstGeom prst="rect">
            <a:avLst/>
          </a:prstGeom>
        </p:spPr>
      </p:pic>
      <p:sp>
        <p:nvSpPr>
          <p:cNvPr id="10" name="文本框 88"/>
          <p:cNvSpPr txBox="1">
            <a:spLocks noChangeArrowheads="1"/>
          </p:cNvSpPr>
          <p:nvPr/>
        </p:nvSpPr>
        <p:spPr bwMode="auto">
          <a:xfrm>
            <a:off x="8137978" y="362221"/>
            <a:ext cx="3456940" cy="19380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algn="just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点击国内差旅报销、新业务填报。点击问号，选择项目编号，</a:t>
            </a:r>
            <a:r>
              <a:rPr lang="zh-CN" altLang="en-US" dirty="0">
                <a:sym typeface="+mn-ea"/>
              </a:rPr>
              <a:t>或手动输入编号</a:t>
            </a:r>
            <a:r>
              <a:rPr lang="zh-CN" altLang="en-US" dirty="0"/>
              <a:t>。然后点击下一步。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76325" y="361950"/>
            <a:ext cx="5415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800"/>
              <a:t>、</a:t>
            </a:r>
            <a:r>
              <a:rPr lang="zh-CN" altLang="en-US" sz="3200"/>
              <a:t>报销流程</a:t>
            </a:r>
            <a:r>
              <a:rPr lang="en-US" altLang="zh-CN" sz="3200"/>
              <a:t>---</a:t>
            </a:r>
            <a:r>
              <a:rPr lang="zh-CN" altLang="en-US" sz="3200"/>
              <a:t>国内差旅报销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7600" y="1478280"/>
            <a:ext cx="4435475" cy="1266825"/>
          </a:xfrm>
          <a:prstGeom prst="rect">
            <a:avLst/>
          </a:prstGeom>
        </p:spPr>
      </p:pic>
      <p:sp>
        <p:nvSpPr>
          <p:cNvPr id="87043" name="文本框 88"/>
          <p:cNvSpPr txBox="1">
            <a:spLocks noChangeArrowheads="1"/>
          </p:cNvSpPr>
          <p:nvPr/>
        </p:nvSpPr>
        <p:spPr bwMode="auto">
          <a:xfrm>
            <a:off x="5553075" y="1315085"/>
            <a:ext cx="6010275" cy="11988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algn="just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r>
              <a:rPr lang="zh-CN" altLang="en-US" sz="2400" b="1" dirty="0">
                <a:sym typeface="+mn-ea"/>
              </a:rPr>
              <a:t>住宿费录入方式</a:t>
            </a:r>
            <a:r>
              <a:rPr lang="zh-CN" altLang="en-US" sz="2400" dirty="0">
                <a:sym typeface="+mn-ea"/>
              </a:rPr>
              <a:t>：录入出差日期、事由后，点击加号键</a:t>
            </a:r>
            <a:r>
              <a:rPr lang="zh-CN" altLang="en-US" sz="2400" dirty="0" smtClean="0">
                <a:sym typeface="+mn-ea"/>
              </a:rPr>
              <a:t>，输入信息，</a:t>
            </a:r>
            <a:r>
              <a:rPr lang="zh-CN" altLang="en-US" sz="2400" dirty="0">
                <a:sym typeface="+mn-ea"/>
              </a:rPr>
              <a:t>检索住宿地，有对应住宿标准参考 </a:t>
            </a:r>
            <a:r>
              <a:rPr lang="en-US" altLang="zh-CN" sz="2400" dirty="0">
                <a:sym typeface="+mn-ea"/>
              </a:rPr>
              <a:t>, </a:t>
            </a:r>
            <a:r>
              <a:rPr lang="zh-CN" altLang="en-US" sz="2400" dirty="0">
                <a:sym typeface="+mn-ea"/>
              </a:rPr>
              <a:t>输入金额并保存。</a:t>
            </a:r>
            <a:endParaRPr lang="zh-CN" altLang="en-US" sz="24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7DE19-0771-4C51-9687-CAFB1AD96585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  <p:pic>
        <p:nvPicPr>
          <p:cNvPr id="7" name="图片 6" descr="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7600" y="4749165"/>
            <a:ext cx="9897745" cy="1260475"/>
          </a:xfrm>
          <a:prstGeom prst="rect">
            <a:avLst/>
          </a:prstGeom>
        </p:spPr>
      </p:pic>
      <p:pic>
        <p:nvPicPr>
          <p:cNvPr id="9" name="图片 8" descr="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7600" y="3094355"/>
            <a:ext cx="10058400" cy="13138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17600" y="353695"/>
            <a:ext cx="87293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800"/>
              <a:t>、</a:t>
            </a:r>
            <a:r>
              <a:rPr lang="zh-CN" altLang="en-US" sz="3200"/>
              <a:t>报销流程</a:t>
            </a:r>
            <a:r>
              <a:rPr lang="en-US" altLang="zh-CN" sz="3200"/>
              <a:t>---</a:t>
            </a:r>
            <a:r>
              <a:rPr lang="zh-CN" altLang="en-US" sz="3200"/>
              <a:t>国内差旅报销（住宿费录入）</a:t>
            </a:r>
          </a:p>
        </p:txBody>
      </p:sp>
      <p:sp>
        <p:nvSpPr>
          <p:cNvPr id="2" name="左箭头 1"/>
          <p:cNvSpPr/>
          <p:nvPr/>
        </p:nvSpPr>
        <p:spPr>
          <a:xfrm rot="21000000">
            <a:off x="2401570" y="1685290"/>
            <a:ext cx="3043555" cy="323850"/>
          </a:xfrm>
          <a:prstGeom prst="leftArrow">
            <a:avLst/>
          </a:prstGeom>
          <a:solidFill>
            <a:srgbClr val="FD36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46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aa877fd5-2986-43ba-89a1-5360eb0f4287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380,&quot;width&quot;:1920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460">
            <a:solidFill>
              <a:prstClr val="white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1540</Words>
  <Application>WPS 演示</Application>
  <PresentationFormat>自定义</PresentationFormat>
  <Paragraphs>118</Paragraphs>
  <Slides>37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4" baseType="lpstr">
      <vt:lpstr>Arial</vt:lpstr>
      <vt:lpstr>宋体</vt:lpstr>
      <vt:lpstr>微软雅黑</vt:lpstr>
      <vt:lpstr>Calibri</vt:lpstr>
      <vt:lpstr>Times New Roman</vt:lpstr>
      <vt:lpstr>Calibri Light</vt:lpstr>
      <vt:lpstr>Office 主题</vt:lpstr>
      <vt:lpstr>幻灯片 1</vt:lpstr>
      <vt:lpstr>幻灯片 2</vt:lpstr>
      <vt:lpstr>1、进入方式一</vt:lpstr>
      <vt:lpstr>幻灯片 4</vt:lpstr>
      <vt:lpstr>1、进入方式二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1、进入方式</vt:lpstr>
      <vt:lpstr>2、学生劳务申报</vt:lpstr>
      <vt:lpstr>3、校内人员其他工薪收入申报</vt:lpstr>
      <vt:lpstr>4、校外人员劳务申报</vt:lpstr>
      <vt:lpstr>4、校外人员劳务申报</vt:lpstr>
      <vt:lpstr>4、校外人员劳务申报</vt:lpstr>
      <vt:lpstr>5、年终奖申报</vt:lpstr>
      <vt:lpstr>6、申报单据管理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</vt:vector>
  </TitlesOfParts>
  <Company>天津神州浩天科技有限公司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szht</dc:creator>
  <cp:lastModifiedBy>法律事务办负责人</cp:lastModifiedBy>
  <cp:revision>1930</cp:revision>
  <cp:lastPrinted>2017-09-05T01:36:00Z</cp:lastPrinted>
  <dcterms:created xsi:type="dcterms:W3CDTF">2014-04-15T03:24:00Z</dcterms:created>
  <dcterms:modified xsi:type="dcterms:W3CDTF">2021-01-15T07:02:40Z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  <property fmtid="{D5CDD505-2E9C-101B-9397-08002B2CF9AE}" pid="3" name="KSORubyTemplateID">
    <vt:lpwstr>13</vt:lpwstr>
  </property>
</Properties>
</file>