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44"/>
  </p:notesMasterIdLst>
  <p:sldIdLst>
    <p:sldId id="2781" r:id="rId2"/>
    <p:sldId id="2564" r:id="rId3"/>
    <p:sldId id="2227" r:id="rId4"/>
    <p:sldId id="2573" r:id="rId5"/>
    <p:sldId id="2625" r:id="rId6"/>
    <p:sldId id="2836" r:id="rId7"/>
    <p:sldId id="2626" r:id="rId8"/>
    <p:sldId id="2837" r:id="rId9"/>
    <p:sldId id="2839" r:id="rId10"/>
    <p:sldId id="2840" r:id="rId11"/>
    <p:sldId id="2841" r:id="rId12"/>
    <p:sldId id="2842" r:id="rId13"/>
    <p:sldId id="2843" r:id="rId14"/>
    <p:sldId id="2844" r:id="rId15"/>
    <p:sldId id="2869" r:id="rId16"/>
    <p:sldId id="2875" r:id="rId17"/>
    <p:sldId id="2871" r:id="rId18"/>
    <p:sldId id="2872" r:id="rId19"/>
    <p:sldId id="2873" r:id="rId20"/>
    <p:sldId id="2874" r:id="rId21"/>
    <p:sldId id="2876" r:id="rId22"/>
    <p:sldId id="2878" r:id="rId23"/>
    <p:sldId id="2845" r:id="rId24"/>
    <p:sldId id="2846" r:id="rId25"/>
    <p:sldId id="2879" r:id="rId26"/>
    <p:sldId id="2880" r:id="rId27"/>
    <p:sldId id="2881" r:id="rId28"/>
    <p:sldId id="2882" r:id="rId29"/>
    <p:sldId id="2883" r:id="rId30"/>
    <p:sldId id="2847" r:id="rId31"/>
    <p:sldId id="2848" r:id="rId32"/>
    <p:sldId id="2857" r:id="rId33"/>
    <p:sldId id="2682" r:id="rId34"/>
    <p:sldId id="2885" r:id="rId35"/>
    <p:sldId id="2676" r:id="rId36"/>
    <p:sldId id="2677" r:id="rId37"/>
    <p:sldId id="2680" r:id="rId38"/>
    <p:sldId id="2640" r:id="rId39"/>
    <p:sldId id="2886" r:id="rId40"/>
    <p:sldId id="2639" r:id="rId41"/>
    <p:sldId id="958" r:id="rId42"/>
    <p:sldId id="2901" r:id="rId43"/>
  </p:sldIdLst>
  <p:sldSz cx="12192000" cy="6858000"/>
  <p:notesSz cx="6761163" cy="9942513"/>
  <p:embeddedFontLst>
    <p:embeddedFont>
      <p:font typeface="Calibri" panose="020F0502020204030204" pitchFamily="34" charset="0"/>
      <p:regular r:id="rId45"/>
      <p:bold r:id="rId46"/>
      <p:italic r:id="rId47"/>
      <p:boldItalic r:id="rId48"/>
    </p:embeddedFont>
    <p:embeddedFont>
      <p:font typeface="Calibri Light" panose="020F0302020204030204" pitchFamily="34" charset="0"/>
      <p:regular r:id="rId49"/>
      <p:italic r:id="rId50"/>
    </p:embeddedFont>
    <p:embeddedFont>
      <p:font typeface="微软雅黑" panose="020B0503020204020204" pitchFamily="34" charset="-122"/>
      <p:regular r:id="rId51"/>
      <p:bold r:id="rId52"/>
    </p:embeddedFont>
    <p:embeddedFont>
      <p:font typeface="华文新魏" panose="02010800040101010101" pitchFamily="2" charset="-122"/>
      <p:regular r:id="rId53"/>
    </p:embeddedFont>
  </p:embeddedFont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7">
          <p15:clr>
            <a:srgbClr val="A4A3A4"/>
          </p15:clr>
        </p15:guide>
        <p15:guide id="2" pos="384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zheng"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9A34"/>
    <a:srgbClr val="FE6A6A"/>
    <a:srgbClr val="FD3631"/>
    <a:srgbClr val="1C4885"/>
    <a:srgbClr val="FFD68B"/>
    <a:srgbClr val="F1BC55"/>
    <a:srgbClr val="FE5050"/>
    <a:srgbClr val="92D050"/>
    <a:srgbClr val="D608BD"/>
    <a:srgbClr val="141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25" autoAdjust="0"/>
  </p:normalViewPr>
  <p:slideViewPr>
    <p:cSldViewPr snapToGrid="0">
      <p:cViewPr varScale="1">
        <p:scale>
          <a:sx n="117" d="100"/>
          <a:sy n="117" d="100"/>
        </p:scale>
        <p:origin x="618" y="108"/>
      </p:cViewPr>
      <p:guideLst>
        <p:guide orient="horz" pos="2207"/>
        <p:guide pos="3843"/>
      </p:guideLst>
    </p:cSldViewPr>
  </p:slideViewPr>
  <p:outlineViewPr>
    <p:cViewPr>
      <p:scale>
        <a:sx n="33" d="100"/>
        <a:sy n="33" d="100"/>
      </p:scale>
      <p:origin x="0" y="-1315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eaLnBrk="1" hangingPunct="1">
              <a:defRPr sz="1200"/>
            </a:lvl1pPr>
          </a:lstStyle>
          <a:p>
            <a:pPr>
              <a:defRPr/>
            </a:pPr>
            <a:endParaRPr lang="zh-CN" altLang="en-US"/>
          </a:p>
        </p:txBody>
      </p:sp>
      <p:sp>
        <p:nvSpPr>
          <p:cNvPr id="3" name="日期占位符 2"/>
          <p:cNvSpPr>
            <a:spLocks noGrp="1"/>
          </p:cNvSpPr>
          <p:nvPr>
            <p:ph type="dt" idx="1"/>
          </p:nvPr>
        </p:nvSpPr>
        <p:spPr>
          <a:xfrm>
            <a:off x="3829761" y="0"/>
            <a:ext cx="2929837" cy="497126"/>
          </a:xfrm>
          <a:prstGeom prst="rect">
            <a:avLst/>
          </a:prstGeom>
        </p:spPr>
        <p:txBody>
          <a:bodyPr vert="horz" lIns="91440" tIns="45720" rIns="91440" bIns="45720" rtlCol="0"/>
          <a:lstStyle>
            <a:lvl1pPr algn="r" eaLnBrk="1" hangingPunct="1">
              <a:defRPr sz="1200"/>
            </a:lvl1pPr>
          </a:lstStyle>
          <a:p>
            <a:pPr>
              <a:defRPr/>
            </a:pPr>
            <a:fld id="{8592520B-0DD8-4FE9-BCF3-AD924C6E8ACB}" type="datetimeFigureOut">
              <a:rPr lang="zh-CN" altLang="en-US"/>
              <a:pPr>
                <a:defRPr/>
              </a:pPr>
              <a:t>2019/3/7</a:t>
            </a:fld>
            <a:endParaRPr lang="zh-CN" altLang="en-US"/>
          </a:p>
        </p:txBody>
      </p:sp>
      <p:sp>
        <p:nvSpPr>
          <p:cNvPr id="4" name="幻灯片图像占位符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eaLnBrk="1" hangingPunct="1">
              <a:defRPr sz="1200"/>
            </a:lvl1pPr>
          </a:lstStyle>
          <a:p>
            <a:pPr>
              <a:defRPr/>
            </a:pPr>
            <a:endParaRPr lang="zh-CN" altLang="en-US"/>
          </a:p>
        </p:txBody>
      </p:sp>
      <p:sp>
        <p:nvSpPr>
          <p:cNvPr id="7" name="灯片编号占位符 6"/>
          <p:cNvSpPr>
            <a:spLocks noGrp="1"/>
          </p:cNvSpPr>
          <p:nvPr>
            <p:ph type="sldNum" sz="quarter" idx="5"/>
          </p:nvPr>
        </p:nvSpPr>
        <p:spPr>
          <a:xfrm>
            <a:off x="3829761" y="9443662"/>
            <a:ext cx="2929837" cy="497126"/>
          </a:xfrm>
          <a:prstGeom prst="rect">
            <a:avLst/>
          </a:prstGeom>
        </p:spPr>
        <p:txBody>
          <a:bodyPr vert="horz" wrap="square" lIns="91440" tIns="45720" rIns="91440" bIns="45720" numCol="1" anchor="b" anchorCtr="0" compatLnSpc="1"/>
          <a:lstStyle>
            <a:lvl1pPr algn="r" eaLnBrk="1" hangingPunct="1">
              <a:defRPr sz="1200"/>
            </a:lvl1pPr>
          </a:lstStyle>
          <a:p>
            <a:pPr>
              <a:defRPr/>
            </a:pPr>
            <a:fld id="{DC5DFEF3-958D-45C9-8965-FA91BD54733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5762D2B2-AA75-404E-91D7-AF5E2629C40B}" type="datetime1">
              <a:rPr lang="zh-CN" altLang="en-US" smtClean="0"/>
              <a:pPr>
                <a:defRPr/>
              </a:pPr>
              <a:t>2019/3/7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0327D4A-7591-43AB-8070-EE48A2C741F1}"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4" name="组合 6"/>
          <p:cNvGrpSpPr/>
          <p:nvPr userDrawn="1"/>
        </p:nvGrpSpPr>
        <p:grpSpPr bwMode="auto">
          <a:xfrm flipV="1">
            <a:off x="1055688" y="874713"/>
            <a:ext cx="10109200" cy="71437"/>
            <a:chOff x="2151257" y="846847"/>
            <a:chExt cx="8654604" cy="77273"/>
          </a:xfrm>
        </p:grpSpPr>
        <p:sp>
          <p:nvSpPr>
            <p:cNvPr id="5" name="矩形 4"/>
            <p:cNvSpPr/>
            <p:nvPr/>
          </p:nvSpPr>
          <p:spPr>
            <a:xfrm>
              <a:off x="2151257" y="846847"/>
              <a:ext cx="1236760"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3388017" y="846847"/>
              <a:ext cx="1236760"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624778" y="846847"/>
              <a:ext cx="1236760"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5861538" y="846847"/>
              <a:ext cx="123404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8"/>
            <p:cNvSpPr/>
            <p:nvPr/>
          </p:nvSpPr>
          <p:spPr>
            <a:xfrm>
              <a:off x="7095580" y="846847"/>
              <a:ext cx="1236760"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矩形 9"/>
            <p:cNvSpPr/>
            <p:nvPr/>
          </p:nvSpPr>
          <p:spPr>
            <a:xfrm>
              <a:off x="8332340" y="846847"/>
              <a:ext cx="1236760"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a:xfrm>
              <a:off x="9569101" y="846847"/>
              <a:ext cx="1236760"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 name="标题 15"/>
          <p:cNvSpPr>
            <a:spLocks noGrp="1"/>
          </p:cNvSpPr>
          <p:nvPr>
            <p:ph type="title"/>
          </p:nvPr>
        </p:nvSpPr>
        <p:spPr>
          <a:xfrm>
            <a:off x="993802" y="305460"/>
            <a:ext cx="7763847" cy="1143000"/>
          </a:xfrm>
          <a:prstGeom prst="rect">
            <a:avLst/>
          </a:prstGeom>
        </p:spPr>
        <p:txBody>
          <a:bodyPr/>
          <a:lstStyle/>
          <a:p>
            <a:r>
              <a:rPr lang="zh-CN" altLang="en-US" dirty="0"/>
              <a:t>单击此处编辑母版标题样式</a:t>
            </a:r>
          </a:p>
        </p:txBody>
      </p:sp>
      <p:sp>
        <p:nvSpPr>
          <p:cNvPr id="13" name="日期占位符 3"/>
          <p:cNvSpPr>
            <a:spLocks noGrp="1"/>
          </p:cNvSpPr>
          <p:nvPr>
            <p:ph type="dt" sz="half" idx="10"/>
          </p:nvPr>
        </p:nvSpPr>
        <p:spPr/>
        <p:txBody>
          <a:bodyPr/>
          <a:lstStyle>
            <a:lvl1pPr>
              <a:defRPr/>
            </a:lvl1pPr>
          </a:lstStyle>
          <a:p>
            <a:pPr>
              <a:defRPr/>
            </a:pPr>
            <a:fld id="{A5EB7CF0-1249-4FAF-98A0-4C396AAA7052}" type="datetime1">
              <a:rPr lang="zh-CN" altLang="en-US" smtClean="0"/>
              <a:pPr>
                <a:defRPr/>
              </a:pPr>
              <a:t>2019/3/7</a:t>
            </a:fld>
            <a:endParaRPr lang="zh-CN" altLang="en-US"/>
          </a:p>
        </p:txBody>
      </p:sp>
      <p:sp>
        <p:nvSpPr>
          <p:cNvPr id="14" name="页脚占位符 4"/>
          <p:cNvSpPr>
            <a:spLocks noGrp="1"/>
          </p:cNvSpPr>
          <p:nvPr>
            <p:ph type="ftr" sz="quarter" idx="11"/>
          </p:nvPr>
        </p:nvSpPr>
        <p:spPr/>
        <p:txBody>
          <a:bodyPr/>
          <a:lstStyle>
            <a:lvl1pPr>
              <a:defRPr/>
            </a:lvl1pPr>
          </a:lstStyle>
          <a:p>
            <a:pPr>
              <a:defRPr/>
            </a:pPr>
            <a:endParaRPr lang="zh-CN" altLang="en-US"/>
          </a:p>
        </p:txBody>
      </p:sp>
      <p:sp>
        <p:nvSpPr>
          <p:cNvPr id="15" name="灯片编号占位符 5"/>
          <p:cNvSpPr>
            <a:spLocks noGrp="1"/>
          </p:cNvSpPr>
          <p:nvPr>
            <p:ph type="sldNum" sz="quarter" idx="12"/>
          </p:nvPr>
        </p:nvSpPr>
        <p:spPr/>
        <p:txBody>
          <a:bodyPr/>
          <a:lstStyle>
            <a:lvl1pPr>
              <a:defRPr/>
            </a:lvl1pPr>
          </a:lstStyle>
          <a:p>
            <a:pPr>
              <a:defRPr/>
            </a:pPr>
            <a:fld id="{D457DE19-0771-4C51-9687-CAFB1AD96585}"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0ED5E69-6982-43B7-91C6-2AAB20DD7438}" type="datetime1">
              <a:rPr lang="zh-CN" altLang="en-US" smtClean="0"/>
              <a:pPr>
                <a:defRPr/>
              </a:pPr>
              <a:t>2019/3/7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9E22FE3-1DA5-469D-BECB-02C2AD7E1641}"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AD49764D-7F3D-425F-BBF6-B6C0A888AF50}" type="datetime1">
              <a:rPr lang="zh-CN" altLang="en-US" smtClean="0"/>
              <a:pPr>
                <a:defRPr/>
              </a:pPr>
              <a:t>2019/3/7</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33373B2A-9018-43EC-8D39-A825C7D84901}" type="slidenum">
              <a:rPr lang="zh-CN" altLang="en-US"/>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rtl="0" eaLnBrk="0" fontAlgn="base" hangingPunct="0">
        <a:lnSpc>
          <a:spcPct val="90000"/>
        </a:lnSpc>
        <a:spcBef>
          <a:spcPct val="0"/>
        </a:spcBef>
        <a:spcAft>
          <a:spcPct val="0"/>
        </a:spcAft>
        <a:defRPr sz="3200" kern="1200">
          <a:solidFill>
            <a:schemeClr val="tx1"/>
          </a:solidFill>
          <a:latin typeface="微软雅黑" panose="020B0503020204020204" pitchFamily="34" charset="-122"/>
          <a:ea typeface="微软雅黑" panose="020B0503020204020204" pitchFamily="34" charset="-122"/>
          <a:cs typeface="+mj-cs"/>
        </a:defRPr>
      </a:lvl1pPr>
      <a:lvl2pPr algn="l" rtl="0" eaLnBrk="0" fontAlgn="base" hangingPunct="0">
        <a:lnSpc>
          <a:spcPct val="90000"/>
        </a:lnSpc>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5761990" y="5495290"/>
            <a:ext cx="2743200" cy="365125"/>
          </a:xfrm>
        </p:spPr>
        <p:txBody>
          <a:bodyPr/>
          <a:lstStyle/>
          <a:p>
            <a:pPr>
              <a:defRPr/>
            </a:pPr>
            <a:fld id="{D9E22FE3-1DA5-469D-BECB-02C2AD7E1641}" type="slidenum">
              <a:rPr lang="zh-CN" altLang="en-US" smtClean="0"/>
              <a:pPr>
                <a:defRPr/>
              </a:pPr>
              <a:t>1</a:t>
            </a:fld>
            <a:endParaRPr lang="zh-CN" altLang="en-US"/>
          </a:p>
        </p:txBody>
      </p:sp>
      <p:sp>
        <p:nvSpPr>
          <p:cNvPr id="3" name="文本框 2"/>
          <p:cNvSpPr txBox="1"/>
          <p:nvPr/>
        </p:nvSpPr>
        <p:spPr>
          <a:xfrm>
            <a:off x="1113790" y="1032510"/>
            <a:ext cx="9715500" cy="4246245"/>
          </a:xfrm>
          <a:prstGeom prst="rect">
            <a:avLst/>
          </a:prstGeom>
          <a:noFill/>
        </p:spPr>
        <p:txBody>
          <a:bodyPr wrap="square" rtlCol="0">
            <a:spAutoFit/>
          </a:bodyPr>
          <a:lstStyle/>
          <a:p>
            <a:pPr algn="ctr"/>
            <a:r>
              <a:rPr lang="zh-CN" altLang="en-US" sz="6600" smtClean="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rPr>
              <a:t>    财务</a:t>
            </a:r>
            <a:r>
              <a:rPr lang="zh-CN" altLang="en-US" sz="660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rPr>
              <a:t>处</a:t>
            </a:r>
            <a:r>
              <a:rPr lang="zh-CN" altLang="en-US" sz="6600" smtClean="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rPr>
              <a:t>网上报销</a:t>
            </a:r>
            <a:r>
              <a:rPr lang="zh-CN" altLang="en-US" sz="6600" dirty="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rPr>
              <a:t>、</a:t>
            </a:r>
          </a:p>
          <a:p>
            <a:pPr algn="ctr"/>
            <a:r>
              <a:rPr lang="zh-CN" altLang="en-US" sz="6600" dirty="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rPr>
              <a:t>网上开票培训会</a:t>
            </a:r>
          </a:p>
          <a:p>
            <a:endParaRPr lang="zh-CN" altLang="en-US" sz="6600" dirty="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endParaRPr>
          </a:p>
          <a:p>
            <a:pPr algn="ctr"/>
            <a:r>
              <a:rPr lang="zh-CN" altLang="en-US" sz="4000" dirty="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rPr>
              <a:t>财  务  处 </a:t>
            </a:r>
          </a:p>
          <a:p>
            <a:pPr algn="ctr"/>
            <a:r>
              <a:rPr lang="en-US" altLang="zh-CN" sz="3200" dirty="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rPr>
              <a:t>2019.03.07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10</a:t>
            </a:fld>
            <a:endParaRPr lang="zh-CN" altLang="en-US"/>
          </a:p>
        </p:txBody>
      </p:sp>
      <p:pic>
        <p:nvPicPr>
          <p:cNvPr id="5" name="图片 4" descr="1"/>
          <p:cNvPicPr>
            <a:picLocks noChangeAspect="1"/>
          </p:cNvPicPr>
          <p:nvPr/>
        </p:nvPicPr>
        <p:blipFill>
          <a:blip r:embed="rId2" cstate="print"/>
          <a:stretch>
            <a:fillRect/>
          </a:stretch>
        </p:blipFill>
        <p:spPr>
          <a:xfrm>
            <a:off x="1132840" y="1094105"/>
            <a:ext cx="10058400" cy="5262245"/>
          </a:xfrm>
          <a:prstGeom prst="rect">
            <a:avLst/>
          </a:prstGeom>
        </p:spPr>
      </p:pic>
      <p:sp>
        <p:nvSpPr>
          <p:cNvPr id="7" name="文本框 128"/>
          <p:cNvSpPr txBox="1"/>
          <p:nvPr/>
        </p:nvSpPr>
        <p:spPr>
          <a:xfrm>
            <a:off x="8997950" y="2897505"/>
            <a:ext cx="2588895" cy="3046095"/>
          </a:xfrm>
          <a:prstGeom prst="rect">
            <a:avLst/>
          </a:prstGeom>
          <a:solidFill>
            <a:schemeClr val="accent6">
              <a:lumMod val="75000"/>
            </a:schemeClr>
          </a:solidFill>
          <a:ln>
            <a:solidFill>
              <a:schemeClr val="accent6">
                <a:lumMod val="75000"/>
              </a:schemeClr>
            </a:solidFill>
          </a:ln>
        </p:spPr>
        <p:txBody>
          <a:bodyPr wrap="square">
            <a:spAutoFit/>
          </a:bodyPr>
          <a:lstStyle/>
          <a:p>
            <a:pPr algn="just"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填写报销费用明细，在对应的表格中填写单据数、金额，说明中有对项目的介绍，可以参考。填写完点击下一步（支付方式）</a:t>
            </a:r>
          </a:p>
        </p:txBody>
      </p:sp>
      <p:sp>
        <p:nvSpPr>
          <p:cNvPr id="6" name="文本框 5"/>
          <p:cNvSpPr txBox="1"/>
          <p:nvPr/>
        </p:nvSpPr>
        <p:spPr>
          <a:xfrm>
            <a:off x="1076325" y="219710"/>
            <a:ext cx="5415915" cy="521970"/>
          </a:xfrm>
          <a:prstGeom prst="rect">
            <a:avLst/>
          </a:prstGeom>
          <a:noFill/>
        </p:spPr>
        <p:txBody>
          <a:bodyPr wrap="square" rtlCol="0">
            <a:spAutoFit/>
          </a:bodyPr>
          <a:lstStyle/>
          <a:p>
            <a:r>
              <a:rPr lang="en-US" altLang="zh-CN" sz="2800"/>
              <a:t>1</a:t>
            </a:r>
            <a:r>
              <a:rPr lang="zh-CN" altLang="en-US" sz="2800"/>
              <a:t>、日常报销</a:t>
            </a:r>
            <a:r>
              <a:rPr lang="en-US" altLang="zh-CN" sz="2800"/>
              <a:t>----</a:t>
            </a:r>
            <a:r>
              <a:rPr lang="zh-CN" altLang="en-US" sz="2800"/>
              <a:t>蓝色报销单填写</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1.jpg"/>
          <p:cNvPicPr>
            <a:picLocks noChangeAspect="1"/>
          </p:cNvPicPr>
          <p:nvPr/>
        </p:nvPicPr>
        <p:blipFill>
          <a:blip r:embed="rId2" cstate="print"/>
          <a:stretch>
            <a:fillRect/>
          </a:stretch>
        </p:blipFill>
        <p:spPr>
          <a:xfrm>
            <a:off x="899886" y="3031672"/>
            <a:ext cx="10622416" cy="2362200"/>
          </a:xfrm>
          <a:prstGeom prst="rect">
            <a:avLst/>
          </a:prstGeom>
        </p:spPr>
      </p:pic>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11</a:t>
            </a:fld>
            <a:endParaRPr lang="zh-CN" altLang="en-US"/>
          </a:p>
        </p:txBody>
      </p:sp>
      <p:sp>
        <p:nvSpPr>
          <p:cNvPr id="6" name="TextBox 5"/>
          <p:cNvSpPr txBox="1"/>
          <p:nvPr/>
        </p:nvSpPr>
        <p:spPr>
          <a:xfrm>
            <a:off x="1117599" y="1030514"/>
            <a:ext cx="10305144" cy="1660525"/>
          </a:xfrm>
          <a:prstGeom prst="rect">
            <a:avLst/>
          </a:prstGeom>
          <a:noFill/>
        </p:spPr>
        <p:txBody>
          <a:bodyPr wrap="square" rtlCol="0">
            <a:spAutoFit/>
          </a:bodyPr>
          <a:lstStyle/>
          <a:p>
            <a:r>
              <a:rPr lang="zh-CN" altLang="en-US" sz="2800" b="1" dirty="0" smtClean="0"/>
              <a:t>提示：请对照右侧说明填写对应项目。</a:t>
            </a:r>
          </a:p>
          <a:p>
            <a:endParaRPr lang="en-US" altLang="zh-CN" sz="2800" b="1" dirty="0" smtClean="0"/>
          </a:p>
          <a:p>
            <a:r>
              <a:rPr lang="en-US" altLang="zh-CN" sz="2800" b="1" dirty="0" smtClean="0"/>
              <a:t>a</a:t>
            </a:r>
            <a:r>
              <a:rPr lang="zh-CN" altLang="en-US" sz="2800" b="1" dirty="0" smtClean="0"/>
              <a:t>、公务接待和业务接待请注意区分。</a:t>
            </a:r>
            <a:endParaRPr lang="en-US" altLang="zh-CN" sz="2800" b="1" dirty="0" smtClean="0"/>
          </a:p>
          <a:p>
            <a:endParaRPr lang="zh-CN" altLang="en-US" dirty="0"/>
          </a:p>
        </p:txBody>
      </p:sp>
      <p:sp>
        <p:nvSpPr>
          <p:cNvPr id="5" name="文本框 4"/>
          <p:cNvSpPr txBox="1"/>
          <p:nvPr/>
        </p:nvSpPr>
        <p:spPr>
          <a:xfrm>
            <a:off x="1076325" y="219710"/>
            <a:ext cx="5415915" cy="521970"/>
          </a:xfrm>
          <a:prstGeom prst="rect">
            <a:avLst/>
          </a:prstGeom>
          <a:noFill/>
        </p:spPr>
        <p:txBody>
          <a:bodyPr wrap="square" rtlCol="0">
            <a:spAutoFit/>
          </a:bodyPr>
          <a:lstStyle/>
          <a:p>
            <a:r>
              <a:rPr lang="en-US" altLang="zh-CN" sz="2800"/>
              <a:t>1</a:t>
            </a:r>
            <a:r>
              <a:rPr lang="zh-CN" altLang="en-US" sz="2800"/>
              <a:t>、日常报销</a:t>
            </a:r>
            <a:r>
              <a:rPr lang="en-US" altLang="zh-CN" sz="2800"/>
              <a:t>----</a:t>
            </a:r>
            <a:r>
              <a:rPr lang="zh-CN" altLang="en-US" sz="2800"/>
              <a:t>常见问题说明</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jpg"/>
          <p:cNvPicPr>
            <a:picLocks noChangeAspect="1"/>
          </p:cNvPicPr>
          <p:nvPr/>
        </p:nvPicPr>
        <p:blipFill>
          <a:blip r:embed="rId2" cstate="print"/>
          <a:stretch>
            <a:fillRect/>
          </a:stretch>
        </p:blipFill>
        <p:spPr>
          <a:xfrm>
            <a:off x="1137557" y="3303816"/>
            <a:ext cx="9220200" cy="3467100"/>
          </a:xfrm>
          <a:prstGeom prst="rect">
            <a:avLst/>
          </a:prstGeom>
        </p:spPr>
      </p:pic>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12</a:t>
            </a:fld>
            <a:endParaRPr lang="zh-CN" altLang="en-US"/>
          </a:p>
        </p:txBody>
      </p:sp>
      <p:sp>
        <p:nvSpPr>
          <p:cNvPr id="6" name="TextBox 5"/>
          <p:cNvSpPr txBox="1"/>
          <p:nvPr/>
        </p:nvSpPr>
        <p:spPr>
          <a:xfrm>
            <a:off x="1117599" y="1030514"/>
            <a:ext cx="9681030" cy="2245360"/>
          </a:xfrm>
          <a:prstGeom prst="rect">
            <a:avLst/>
          </a:prstGeom>
          <a:noFill/>
        </p:spPr>
        <p:txBody>
          <a:bodyPr wrap="square" rtlCol="0">
            <a:spAutoFit/>
          </a:bodyPr>
          <a:lstStyle/>
          <a:p>
            <a:r>
              <a:rPr lang="en-US" altLang="zh-CN" sz="2800" b="1" dirty="0" smtClean="0"/>
              <a:t>b</a:t>
            </a:r>
            <a:r>
              <a:rPr lang="zh-CN" altLang="en-US" sz="2800" b="1" dirty="0" smtClean="0"/>
              <a:t>、公务用车运行费和其他交通费注意区分。</a:t>
            </a:r>
            <a:endParaRPr lang="en-US" altLang="zh-CN" sz="2800" b="1" dirty="0" smtClean="0"/>
          </a:p>
          <a:p>
            <a:r>
              <a:rPr lang="zh-CN" altLang="en-US" sz="2800" b="1" dirty="0" smtClean="0"/>
              <a:t>市内打车票、燃油票、过路费应当归入其他交通费用，不是公务用车费用！停车费归入过路过桥费。</a:t>
            </a:r>
            <a:endParaRPr lang="en-US" altLang="zh-CN" sz="2800" b="1" dirty="0" smtClean="0"/>
          </a:p>
          <a:p>
            <a:r>
              <a:rPr lang="zh-CN" altLang="en-US" sz="2800" b="1" dirty="0" smtClean="0"/>
              <a:t>三块钱的校车票应当归入其他交通费用项目下的市内交通费，不是校车运行费。</a:t>
            </a:r>
            <a:endParaRPr lang="zh-CN" altLang="en-US" sz="2800" b="1" dirty="0"/>
          </a:p>
        </p:txBody>
      </p:sp>
      <p:sp>
        <p:nvSpPr>
          <p:cNvPr id="5" name="文本框 4"/>
          <p:cNvSpPr txBox="1"/>
          <p:nvPr/>
        </p:nvSpPr>
        <p:spPr>
          <a:xfrm>
            <a:off x="1117600" y="229235"/>
            <a:ext cx="5415915" cy="521970"/>
          </a:xfrm>
          <a:prstGeom prst="rect">
            <a:avLst/>
          </a:prstGeom>
          <a:noFill/>
        </p:spPr>
        <p:txBody>
          <a:bodyPr wrap="square" rtlCol="0">
            <a:spAutoFit/>
          </a:bodyPr>
          <a:lstStyle/>
          <a:p>
            <a:r>
              <a:rPr lang="en-US" altLang="zh-CN" sz="2800"/>
              <a:t>1</a:t>
            </a:r>
            <a:r>
              <a:rPr lang="zh-CN" altLang="en-US" sz="2800"/>
              <a:t>、日常报销</a:t>
            </a:r>
            <a:r>
              <a:rPr lang="en-US" altLang="zh-CN" sz="2800"/>
              <a:t>----</a:t>
            </a:r>
            <a:r>
              <a:rPr lang="zh-CN" altLang="en-US" sz="2800"/>
              <a:t>常见问题说明</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13</a:t>
            </a:fld>
            <a:endParaRPr lang="zh-CN" altLang="en-US"/>
          </a:p>
        </p:txBody>
      </p:sp>
      <p:sp>
        <p:nvSpPr>
          <p:cNvPr id="6" name="TextBox 5"/>
          <p:cNvSpPr txBox="1"/>
          <p:nvPr/>
        </p:nvSpPr>
        <p:spPr>
          <a:xfrm>
            <a:off x="1117599" y="1030514"/>
            <a:ext cx="9681030" cy="953135"/>
          </a:xfrm>
          <a:prstGeom prst="rect">
            <a:avLst/>
          </a:prstGeom>
          <a:noFill/>
        </p:spPr>
        <p:txBody>
          <a:bodyPr wrap="square" rtlCol="0">
            <a:spAutoFit/>
          </a:bodyPr>
          <a:lstStyle/>
          <a:p>
            <a:r>
              <a:rPr lang="en-US" altLang="zh-CN" sz="2800" b="1" dirty="0" smtClean="0"/>
              <a:t>c</a:t>
            </a:r>
            <a:r>
              <a:rPr lang="zh-CN" altLang="en-US" sz="2800" b="1" dirty="0" smtClean="0"/>
              <a:t>、图书应当归入其他商品和服务支出项目下的资料费。</a:t>
            </a:r>
            <a:endParaRPr lang="en-US" altLang="zh-CN" sz="2800" b="1" dirty="0" smtClean="0"/>
          </a:p>
          <a:p>
            <a:r>
              <a:rPr lang="zh-CN" altLang="en-US" sz="2800" b="1" dirty="0" smtClean="0"/>
              <a:t>       图书是需要学院资料员签字确认的。</a:t>
            </a:r>
            <a:endParaRPr lang="zh-CN" altLang="en-US" sz="2800" b="1" dirty="0"/>
          </a:p>
        </p:txBody>
      </p:sp>
      <p:pic>
        <p:nvPicPr>
          <p:cNvPr id="8" name="图片 7" descr="1.jpg"/>
          <p:cNvPicPr>
            <a:picLocks noChangeAspect="1"/>
          </p:cNvPicPr>
          <p:nvPr/>
        </p:nvPicPr>
        <p:blipFill>
          <a:blip r:embed="rId2" cstate="print"/>
          <a:stretch>
            <a:fillRect/>
          </a:stretch>
        </p:blipFill>
        <p:spPr>
          <a:xfrm>
            <a:off x="693737" y="2061029"/>
            <a:ext cx="11210925" cy="2590800"/>
          </a:xfrm>
          <a:prstGeom prst="rect">
            <a:avLst/>
          </a:prstGeom>
        </p:spPr>
      </p:pic>
      <p:sp>
        <p:nvSpPr>
          <p:cNvPr id="5" name="文本框 4"/>
          <p:cNvSpPr txBox="1"/>
          <p:nvPr/>
        </p:nvSpPr>
        <p:spPr>
          <a:xfrm>
            <a:off x="1117600" y="229235"/>
            <a:ext cx="5415915" cy="521970"/>
          </a:xfrm>
          <a:prstGeom prst="rect">
            <a:avLst/>
          </a:prstGeom>
          <a:noFill/>
        </p:spPr>
        <p:txBody>
          <a:bodyPr wrap="square" rtlCol="0">
            <a:spAutoFit/>
          </a:bodyPr>
          <a:lstStyle/>
          <a:p>
            <a:r>
              <a:rPr lang="en-US" altLang="zh-CN" sz="2800"/>
              <a:t>1</a:t>
            </a:r>
            <a:r>
              <a:rPr lang="zh-CN" altLang="en-US" sz="2800"/>
              <a:t>、日常报销</a:t>
            </a:r>
            <a:r>
              <a:rPr lang="en-US" altLang="zh-CN" sz="2800"/>
              <a:t>----</a:t>
            </a:r>
            <a:r>
              <a:rPr lang="zh-CN" altLang="en-US" sz="2800"/>
              <a:t>常见问题说明</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14</a:t>
            </a:fld>
            <a:endParaRPr lang="zh-CN" altLang="en-US"/>
          </a:p>
        </p:txBody>
      </p:sp>
      <p:sp>
        <p:nvSpPr>
          <p:cNvPr id="6" name="TextBox 5"/>
          <p:cNvSpPr txBox="1"/>
          <p:nvPr/>
        </p:nvSpPr>
        <p:spPr>
          <a:xfrm>
            <a:off x="1117599" y="1030514"/>
            <a:ext cx="9681030" cy="1383665"/>
          </a:xfrm>
          <a:prstGeom prst="rect">
            <a:avLst/>
          </a:prstGeom>
          <a:noFill/>
        </p:spPr>
        <p:txBody>
          <a:bodyPr wrap="square" rtlCol="0">
            <a:spAutoFit/>
          </a:bodyPr>
          <a:lstStyle/>
          <a:p>
            <a:r>
              <a:rPr lang="en-US" altLang="zh-CN" sz="2800" b="1" dirty="0" smtClean="0"/>
              <a:t>d</a:t>
            </a:r>
            <a:r>
              <a:rPr lang="zh-CN" altLang="en-US" sz="2800" b="1" dirty="0" smtClean="0"/>
              <a:t>、其他资本性支出中的费用，均是必须做资产登记的。如单价超过一千的固定资产、单价超过一百的办公桌椅等。凡是无需资产登记的请不要归入其他资本性支出项目。</a:t>
            </a:r>
            <a:endParaRPr lang="zh-CN" altLang="en-US" sz="2800" b="1" dirty="0"/>
          </a:p>
        </p:txBody>
      </p:sp>
      <p:pic>
        <p:nvPicPr>
          <p:cNvPr id="7" name="图片 6" descr="1.jpg"/>
          <p:cNvPicPr>
            <a:picLocks noChangeAspect="1"/>
          </p:cNvPicPr>
          <p:nvPr/>
        </p:nvPicPr>
        <p:blipFill>
          <a:blip r:embed="rId2" cstate="print"/>
          <a:stretch>
            <a:fillRect/>
          </a:stretch>
        </p:blipFill>
        <p:spPr>
          <a:xfrm>
            <a:off x="342447" y="2758168"/>
            <a:ext cx="11449050" cy="2038350"/>
          </a:xfrm>
          <a:prstGeom prst="rect">
            <a:avLst/>
          </a:prstGeom>
        </p:spPr>
      </p:pic>
      <p:sp>
        <p:nvSpPr>
          <p:cNvPr id="5" name="文本框 4"/>
          <p:cNvSpPr txBox="1"/>
          <p:nvPr/>
        </p:nvSpPr>
        <p:spPr>
          <a:xfrm>
            <a:off x="1117600" y="229235"/>
            <a:ext cx="5415915" cy="521970"/>
          </a:xfrm>
          <a:prstGeom prst="rect">
            <a:avLst/>
          </a:prstGeom>
          <a:noFill/>
        </p:spPr>
        <p:txBody>
          <a:bodyPr wrap="square" rtlCol="0">
            <a:spAutoFit/>
          </a:bodyPr>
          <a:lstStyle/>
          <a:p>
            <a:r>
              <a:rPr lang="en-US" altLang="zh-CN" sz="2800"/>
              <a:t>1</a:t>
            </a:r>
            <a:r>
              <a:rPr lang="zh-CN" altLang="en-US" sz="2800"/>
              <a:t>、日常报销</a:t>
            </a:r>
            <a:r>
              <a:rPr lang="en-US" altLang="zh-CN" sz="2800"/>
              <a:t>----</a:t>
            </a:r>
            <a:r>
              <a:rPr lang="zh-CN" altLang="en-US" sz="2800"/>
              <a:t>常见问题说明</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15</a:t>
            </a:fld>
            <a:endParaRPr lang="zh-CN" altLang="en-US"/>
          </a:p>
        </p:txBody>
      </p:sp>
      <p:sp>
        <p:nvSpPr>
          <p:cNvPr id="5" name="文本框 4"/>
          <p:cNvSpPr txBox="1"/>
          <p:nvPr/>
        </p:nvSpPr>
        <p:spPr>
          <a:xfrm>
            <a:off x="1117600" y="229235"/>
            <a:ext cx="6086475" cy="521970"/>
          </a:xfrm>
          <a:prstGeom prst="rect">
            <a:avLst/>
          </a:prstGeom>
          <a:noFill/>
        </p:spPr>
        <p:txBody>
          <a:bodyPr wrap="square" rtlCol="0">
            <a:spAutoFit/>
          </a:bodyPr>
          <a:lstStyle/>
          <a:p>
            <a:r>
              <a:rPr lang="en-US" altLang="zh-CN" sz="2800"/>
              <a:t>2</a:t>
            </a:r>
            <a:r>
              <a:rPr lang="zh-CN" altLang="en-US" sz="2800"/>
              <a:t>、国内旅费报销</a:t>
            </a:r>
            <a:r>
              <a:rPr lang="en-US" altLang="zh-CN" sz="2800"/>
              <a:t>---</a:t>
            </a:r>
            <a:r>
              <a:rPr lang="zh-CN" altLang="en-US" sz="2800"/>
              <a:t>差旅费报销单填写</a:t>
            </a:r>
          </a:p>
        </p:txBody>
      </p:sp>
      <p:pic>
        <p:nvPicPr>
          <p:cNvPr id="7" name="图片 6" descr="1"/>
          <p:cNvPicPr>
            <a:picLocks noChangeAspect="1"/>
          </p:cNvPicPr>
          <p:nvPr/>
        </p:nvPicPr>
        <p:blipFill>
          <a:blip r:embed="rId2"/>
          <a:stretch>
            <a:fillRect/>
          </a:stretch>
        </p:blipFill>
        <p:spPr>
          <a:xfrm>
            <a:off x="1014095" y="1280795"/>
            <a:ext cx="9671050" cy="1964055"/>
          </a:xfrm>
          <a:prstGeom prst="rect">
            <a:avLst/>
          </a:prstGeom>
        </p:spPr>
      </p:pic>
      <p:pic>
        <p:nvPicPr>
          <p:cNvPr id="9" name="图片 8" descr="1"/>
          <p:cNvPicPr>
            <a:picLocks noChangeAspect="1"/>
          </p:cNvPicPr>
          <p:nvPr/>
        </p:nvPicPr>
        <p:blipFill>
          <a:blip r:embed="rId3"/>
          <a:stretch>
            <a:fillRect/>
          </a:stretch>
        </p:blipFill>
        <p:spPr>
          <a:xfrm>
            <a:off x="1014730" y="3654425"/>
            <a:ext cx="9670415" cy="1784350"/>
          </a:xfrm>
          <a:prstGeom prst="rect">
            <a:avLst/>
          </a:prstGeom>
        </p:spPr>
      </p:pic>
      <p:sp>
        <p:nvSpPr>
          <p:cNvPr id="10" name="文本框 88"/>
          <p:cNvSpPr txBox="1">
            <a:spLocks noChangeArrowheads="1"/>
          </p:cNvSpPr>
          <p:nvPr/>
        </p:nvSpPr>
        <p:spPr bwMode="auto">
          <a:xfrm>
            <a:off x="8137978" y="362221"/>
            <a:ext cx="3456940" cy="1938020"/>
          </a:xfrm>
          <a:prstGeom prst="rect">
            <a:avLst/>
          </a:prstGeom>
          <a:solidFill>
            <a:schemeClr val="accent6">
              <a:lumMod val="75000"/>
            </a:schemeClr>
          </a:solidFill>
          <a:ln>
            <a:solidFill>
              <a:schemeClr val="accent6">
                <a:lumMod val="75000"/>
              </a:schemeClr>
            </a:solidFill>
          </a:ln>
        </p:spPr>
        <p:txBody>
          <a:bodyPr wrap="square">
            <a:spAutoFit/>
          </a:bodyPr>
          <a:lstStyle>
            <a:defPPr>
              <a:defRPr lang="zh-CN"/>
            </a:defPPr>
            <a:lvl1pPr algn="just" eaLnBrk="1" fontAlgn="auto" hangingPunct="1">
              <a:spcBef>
                <a:spcPts val="0"/>
              </a:spcBef>
              <a:spcAft>
                <a:spcPts val="0"/>
              </a:spcAft>
              <a:defRPr sz="2400">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zh-CN" altLang="en-US" dirty="0"/>
              <a:t>点击国内差旅报销、新业务填报。点击问号，选择项目编号，</a:t>
            </a:r>
            <a:r>
              <a:rPr lang="zh-CN" altLang="en-US" dirty="0">
                <a:sym typeface="+mn-ea"/>
              </a:rPr>
              <a:t>或手动输入编号</a:t>
            </a:r>
            <a:r>
              <a:rPr lang="zh-CN" altLang="en-US" dirty="0"/>
              <a:t>。然后点击下一步。</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文本框 88"/>
          <p:cNvSpPr txBox="1">
            <a:spLocks noChangeArrowheads="1"/>
          </p:cNvSpPr>
          <p:nvPr/>
        </p:nvSpPr>
        <p:spPr bwMode="auto">
          <a:xfrm>
            <a:off x="5641340" y="666115"/>
            <a:ext cx="6342924" cy="1568450"/>
          </a:xfrm>
          <a:prstGeom prst="rect">
            <a:avLst/>
          </a:prstGeom>
          <a:solidFill>
            <a:schemeClr val="accent6">
              <a:lumMod val="75000"/>
            </a:schemeClr>
          </a:solidFill>
          <a:ln>
            <a:solidFill>
              <a:schemeClr val="accent6">
                <a:lumMod val="75000"/>
              </a:schemeClr>
            </a:solidFill>
          </a:ln>
        </p:spPr>
        <p:txBody>
          <a:bodyPr wrap="square">
            <a:spAutoFit/>
          </a:bodyPr>
          <a:lstStyle>
            <a:defPPr>
              <a:defRPr lang="zh-CN"/>
            </a:defPPr>
            <a:lvl1pPr algn="just" eaLnBrk="1" fontAlgn="auto" hangingPunct="1">
              <a:spcBef>
                <a:spcPts val="0"/>
              </a:spcBef>
              <a:spcAft>
                <a:spcPts val="0"/>
              </a:spcAft>
              <a:defRPr sz="1600">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zh-CN" altLang="en-US" sz="2400" dirty="0">
                <a:sym typeface="+mn-ea"/>
              </a:rPr>
              <a:t>录入出差日期、事由后，</a:t>
            </a:r>
            <a:r>
              <a:rPr lang="zh-CN" altLang="en-US" sz="2400" b="1" dirty="0">
                <a:sym typeface="+mn-ea"/>
              </a:rPr>
              <a:t>点击出差人姓名旁的加号</a:t>
            </a:r>
            <a:r>
              <a:rPr lang="zh-CN" altLang="en-US" sz="2400" dirty="0" smtClean="0">
                <a:sym typeface="+mn-ea"/>
              </a:rPr>
              <a:t>，输入住宿信息，分省</a:t>
            </a:r>
            <a:r>
              <a:rPr lang="zh-CN" altLang="en-US" sz="2400" dirty="0">
                <a:sym typeface="+mn-ea"/>
              </a:rPr>
              <a:t>检索，有对应住宿标准，在住宿地点确认输入具体城市。保存并返回。输入住宿金额。然后保存并返回上一页。</a:t>
            </a:r>
            <a:endParaRPr lang="zh-CN" altLang="en-US" sz="2400" dirty="0"/>
          </a:p>
        </p:txBody>
      </p:sp>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16</a:t>
            </a:fld>
            <a:endParaRPr lang="zh-CN" altLang="en-US"/>
          </a:p>
        </p:txBody>
      </p:sp>
      <p:pic>
        <p:nvPicPr>
          <p:cNvPr id="6" name="图片 5" descr="1"/>
          <p:cNvPicPr>
            <a:picLocks noChangeAspect="1"/>
          </p:cNvPicPr>
          <p:nvPr/>
        </p:nvPicPr>
        <p:blipFill>
          <a:blip r:embed="rId2" cstate="print"/>
          <a:stretch>
            <a:fillRect/>
          </a:stretch>
        </p:blipFill>
        <p:spPr>
          <a:xfrm>
            <a:off x="1103630" y="3712845"/>
            <a:ext cx="9830435" cy="1485900"/>
          </a:xfrm>
          <a:prstGeom prst="rect">
            <a:avLst/>
          </a:prstGeom>
        </p:spPr>
      </p:pic>
      <p:pic>
        <p:nvPicPr>
          <p:cNvPr id="7" name="图片 6" descr="1"/>
          <p:cNvPicPr>
            <a:picLocks noChangeAspect="1"/>
          </p:cNvPicPr>
          <p:nvPr/>
        </p:nvPicPr>
        <p:blipFill>
          <a:blip r:embed="rId3" cstate="print"/>
          <a:stretch>
            <a:fillRect/>
          </a:stretch>
        </p:blipFill>
        <p:spPr>
          <a:xfrm>
            <a:off x="1036955" y="5341620"/>
            <a:ext cx="9897745" cy="1260475"/>
          </a:xfrm>
          <a:prstGeom prst="rect">
            <a:avLst/>
          </a:prstGeom>
        </p:spPr>
      </p:pic>
      <p:sp>
        <p:nvSpPr>
          <p:cNvPr id="8" name="文本框 7"/>
          <p:cNvSpPr txBox="1"/>
          <p:nvPr/>
        </p:nvSpPr>
        <p:spPr>
          <a:xfrm>
            <a:off x="1117600" y="229235"/>
            <a:ext cx="6086475" cy="521970"/>
          </a:xfrm>
          <a:prstGeom prst="rect">
            <a:avLst/>
          </a:prstGeom>
          <a:noFill/>
        </p:spPr>
        <p:txBody>
          <a:bodyPr wrap="square" rtlCol="0">
            <a:spAutoFit/>
          </a:bodyPr>
          <a:lstStyle/>
          <a:p>
            <a:r>
              <a:rPr lang="en-US" altLang="zh-CN" sz="2800"/>
              <a:t>2</a:t>
            </a:r>
            <a:r>
              <a:rPr lang="zh-CN" altLang="en-US" sz="2800"/>
              <a:t>、国内旅费报销</a:t>
            </a:r>
            <a:r>
              <a:rPr lang="en-US" altLang="zh-CN" sz="2800"/>
              <a:t>---</a:t>
            </a:r>
            <a:r>
              <a:rPr lang="zh-CN" altLang="en-US" sz="2800" b="1"/>
              <a:t>住宿费录入</a:t>
            </a:r>
          </a:p>
        </p:txBody>
      </p:sp>
      <p:pic>
        <p:nvPicPr>
          <p:cNvPr id="4" name="图片 3" descr="1"/>
          <p:cNvPicPr>
            <a:picLocks noChangeAspect="1"/>
          </p:cNvPicPr>
          <p:nvPr/>
        </p:nvPicPr>
        <p:blipFill>
          <a:blip r:embed="rId4"/>
          <a:stretch>
            <a:fillRect/>
          </a:stretch>
        </p:blipFill>
        <p:spPr>
          <a:xfrm>
            <a:off x="1104265" y="958850"/>
            <a:ext cx="4435475" cy="1266825"/>
          </a:xfrm>
          <a:prstGeom prst="rect">
            <a:avLst/>
          </a:prstGeom>
        </p:spPr>
      </p:pic>
      <p:pic>
        <p:nvPicPr>
          <p:cNvPr id="9" name="图片 8" descr="1"/>
          <p:cNvPicPr>
            <a:picLocks noChangeAspect="1"/>
          </p:cNvPicPr>
          <p:nvPr/>
        </p:nvPicPr>
        <p:blipFill>
          <a:blip r:embed="rId5"/>
          <a:stretch>
            <a:fillRect/>
          </a:stretch>
        </p:blipFill>
        <p:spPr>
          <a:xfrm>
            <a:off x="1236980" y="2317115"/>
            <a:ext cx="10058400" cy="13138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88"/>
          <p:cNvSpPr txBox="1">
            <a:spLocks noChangeArrowheads="1"/>
          </p:cNvSpPr>
          <p:nvPr/>
        </p:nvSpPr>
        <p:spPr bwMode="auto">
          <a:xfrm>
            <a:off x="6882818" y="106740"/>
            <a:ext cx="5269124" cy="1568450"/>
          </a:xfrm>
          <a:prstGeom prst="rect">
            <a:avLst/>
          </a:prstGeom>
          <a:solidFill>
            <a:schemeClr val="accent6">
              <a:lumMod val="75000"/>
            </a:schemeClr>
          </a:solidFill>
          <a:ln>
            <a:solidFill>
              <a:schemeClr val="accent6">
                <a:lumMod val="75000"/>
              </a:schemeClr>
            </a:solidFill>
          </a:ln>
        </p:spPr>
        <p:txBody>
          <a:bodyPr wrap="square">
            <a:spAutoFit/>
          </a:bodyPr>
          <a:lstStyle>
            <a:defPPr>
              <a:defRPr lang="zh-CN"/>
            </a:defPPr>
            <a:lvl1pPr algn="just" eaLnBrk="1" fontAlgn="auto" hangingPunct="1">
              <a:spcBef>
                <a:spcPts val="0"/>
              </a:spcBef>
              <a:spcAft>
                <a:spcPts val="0"/>
              </a:spcAft>
              <a:defRPr sz="2400">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zh-CN" altLang="en-US" dirty="0"/>
              <a:t>点击行程单，录入交通费用的相关信息，包括交通工具、起始时间、结束时间、起始地点、目的地、票别、单价、张数等。一事一报。</a:t>
            </a:r>
          </a:p>
        </p:txBody>
      </p:sp>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17</a:t>
            </a:fld>
            <a:endParaRPr lang="zh-CN" altLang="en-US"/>
          </a:p>
        </p:txBody>
      </p:sp>
      <p:sp>
        <p:nvSpPr>
          <p:cNvPr id="8" name="文本框 7"/>
          <p:cNvSpPr txBox="1"/>
          <p:nvPr/>
        </p:nvSpPr>
        <p:spPr>
          <a:xfrm>
            <a:off x="1117600" y="229235"/>
            <a:ext cx="6086475" cy="521970"/>
          </a:xfrm>
          <a:prstGeom prst="rect">
            <a:avLst/>
          </a:prstGeom>
          <a:noFill/>
        </p:spPr>
        <p:txBody>
          <a:bodyPr wrap="square" rtlCol="0">
            <a:spAutoFit/>
          </a:bodyPr>
          <a:lstStyle/>
          <a:p>
            <a:r>
              <a:rPr lang="en-US" altLang="zh-CN" sz="2800"/>
              <a:t>2</a:t>
            </a:r>
            <a:r>
              <a:rPr lang="zh-CN" altLang="en-US" sz="2800"/>
              <a:t>、国内旅费报销</a:t>
            </a:r>
            <a:r>
              <a:rPr lang="en-US" altLang="zh-CN" sz="2800"/>
              <a:t>---</a:t>
            </a:r>
            <a:r>
              <a:rPr lang="zh-CN" altLang="en-US" sz="2800" b="1"/>
              <a:t>车票信息录入</a:t>
            </a:r>
          </a:p>
        </p:txBody>
      </p:sp>
      <p:pic>
        <p:nvPicPr>
          <p:cNvPr id="7" name="图片 6" descr="1"/>
          <p:cNvPicPr>
            <a:picLocks noChangeAspect="1"/>
          </p:cNvPicPr>
          <p:nvPr/>
        </p:nvPicPr>
        <p:blipFill>
          <a:blip r:embed="rId2"/>
          <a:stretch>
            <a:fillRect/>
          </a:stretch>
        </p:blipFill>
        <p:spPr>
          <a:xfrm>
            <a:off x="981710" y="1675130"/>
            <a:ext cx="10058400" cy="1403350"/>
          </a:xfrm>
          <a:prstGeom prst="rect">
            <a:avLst/>
          </a:prstGeom>
        </p:spPr>
      </p:pic>
      <p:pic>
        <p:nvPicPr>
          <p:cNvPr id="9" name="图片 8" descr="1"/>
          <p:cNvPicPr>
            <a:picLocks noChangeAspect="1"/>
          </p:cNvPicPr>
          <p:nvPr/>
        </p:nvPicPr>
        <p:blipFill>
          <a:blip r:embed="rId3"/>
          <a:stretch>
            <a:fillRect/>
          </a:stretch>
        </p:blipFill>
        <p:spPr>
          <a:xfrm>
            <a:off x="1117600" y="3169285"/>
            <a:ext cx="9180830" cy="2219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575" y="1058912"/>
            <a:ext cx="11372850" cy="5715000"/>
          </a:xfrm>
          <a:prstGeom prst="rect">
            <a:avLst/>
          </a:prstGeom>
        </p:spPr>
      </p:pic>
      <p:sp>
        <p:nvSpPr>
          <p:cNvPr id="87043" name="文本框 88"/>
          <p:cNvSpPr txBox="1">
            <a:spLocks noChangeArrowheads="1"/>
          </p:cNvSpPr>
          <p:nvPr/>
        </p:nvSpPr>
        <p:spPr bwMode="auto">
          <a:xfrm>
            <a:off x="5126747" y="1812331"/>
            <a:ext cx="5686639" cy="2306955"/>
          </a:xfrm>
          <a:prstGeom prst="rect">
            <a:avLst/>
          </a:prstGeom>
          <a:solidFill>
            <a:schemeClr val="accent6">
              <a:lumMod val="75000"/>
            </a:schemeClr>
          </a:solidFill>
          <a:ln>
            <a:solidFill>
              <a:schemeClr val="accent6">
                <a:lumMod val="75000"/>
              </a:schemeClr>
            </a:solidFill>
          </a:ln>
        </p:spPr>
        <p:txBody>
          <a:bodyPr wrap="square">
            <a:spAutoFit/>
          </a:bodyPr>
          <a:lstStyle>
            <a:defPPr>
              <a:defRPr lang="zh-CN"/>
            </a:defPPr>
            <a:lvl1pPr algn="just" eaLnBrk="1" fontAlgn="auto" hangingPunct="1">
              <a:spcBef>
                <a:spcPts val="0"/>
              </a:spcBef>
              <a:spcAft>
                <a:spcPts val="0"/>
              </a:spcAft>
              <a:defRPr sz="2400">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zh-CN" altLang="en-US" dirty="0"/>
              <a:t>除了住宿费和车票信息是需要点击出差人姓名旁加号和行程单进行详细填写的，无法直接在空格输入的，其他信息包括市内交通补助、伙食补助、会议（会务）费是可以直接输入空格内。</a:t>
            </a:r>
            <a:r>
              <a:rPr lang="zh-CN" altLang="en-US" b="1" dirty="0" smtClean="0"/>
              <a:t>补贴是需要手动输入的，输入金额</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18</a:t>
            </a:fld>
            <a:endParaRPr lang="zh-CN" altLang="en-US" dirty="0"/>
          </a:p>
        </p:txBody>
      </p:sp>
      <p:sp>
        <p:nvSpPr>
          <p:cNvPr id="8" name="文本框 7"/>
          <p:cNvSpPr txBox="1"/>
          <p:nvPr/>
        </p:nvSpPr>
        <p:spPr>
          <a:xfrm>
            <a:off x="1117600" y="229235"/>
            <a:ext cx="6086475" cy="521970"/>
          </a:xfrm>
          <a:prstGeom prst="rect">
            <a:avLst/>
          </a:prstGeom>
          <a:noFill/>
        </p:spPr>
        <p:txBody>
          <a:bodyPr wrap="square" rtlCol="0">
            <a:spAutoFit/>
          </a:bodyPr>
          <a:lstStyle/>
          <a:p>
            <a:r>
              <a:rPr lang="en-US" altLang="zh-CN" sz="2800"/>
              <a:t>2</a:t>
            </a:r>
            <a:r>
              <a:rPr lang="zh-CN" altLang="en-US" sz="2800"/>
              <a:t>、国内旅费报销</a:t>
            </a:r>
            <a:r>
              <a:rPr lang="en-US" altLang="zh-CN" sz="2800"/>
              <a:t>---</a:t>
            </a:r>
            <a:r>
              <a:rPr lang="zh-CN" altLang="en-US" sz="2800"/>
              <a:t>其他信息录入</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19</a:t>
            </a:fld>
            <a:endParaRPr lang="zh-CN" altLang="en-US"/>
          </a:p>
        </p:txBody>
      </p:sp>
      <p:pic>
        <p:nvPicPr>
          <p:cNvPr id="7" name="图片 6" descr="1.jpg"/>
          <p:cNvPicPr>
            <a:picLocks noChangeAspect="1"/>
          </p:cNvPicPr>
          <p:nvPr/>
        </p:nvPicPr>
        <p:blipFill>
          <a:blip r:embed="rId2" cstate="print"/>
          <a:stretch>
            <a:fillRect/>
          </a:stretch>
        </p:blipFill>
        <p:spPr>
          <a:xfrm>
            <a:off x="715056" y="889680"/>
            <a:ext cx="5337401" cy="4962525"/>
          </a:xfrm>
          <a:prstGeom prst="rect">
            <a:avLst/>
          </a:prstGeom>
        </p:spPr>
      </p:pic>
      <p:pic>
        <p:nvPicPr>
          <p:cNvPr id="9" name="图片 8" descr="1.jpg"/>
          <p:cNvPicPr>
            <a:picLocks noChangeAspect="1"/>
          </p:cNvPicPr>
          <p:nvPr/>
        </p:nvPicPr>
        <p:blipFill>
          <a:blip r:embed="rId3" cstate="print"/>
          <a:stretch>
            <a:fillRect/>
          </a:stretch>
        </p:blipFill>
        <p:spPr>
          <a:xfrm>
            <a:off x="6110515" y="1133929"/>
            <a:ext cx="5497058" cy="4816928"/>
          </a:xfrm>
          <a:prstGeom prst="rect">
            <a:avLst/>
          </a:prstGeom>
        </p:spPr>
      </p:pic>
      <p:sp>
        <p:nvSpPr>
          <p:cNvPr id="4" name="文本框 3"/>
          <p:cNvSpPr txBox="1"/>
          <p:nvPr/>
        </p:nvSpPr>
        <p:spPr>
          <a:xfrm>
            <a:off x="1117600" y="229235"/>
            <a:ext cx="6086475" cy="521970"/>
          </a:xfrm>
          <a:prstGeom prst="rect">
            <a:avLst/>
          </a:prstGeom>
          <a:noFill/>
        </p:spPr>
        <p:txBody>
          <a:bodyPr wrap="square" rtlCol="0">
            <a:spAutoFit/>
          </a:bodyPr>
          <a:lstStyle/>
          <a:p>
            <a:r>
              <a:rPr lang="en-US" altLang="zh-CN" sz="2800"/>
              <a:t>2</a:t>
            </a:r>
            <a:r>
              <a:rPr lang="zh-CN" altLang="en-US" sz="2800"/>
              <a:t>、国内旅费报销</a:t>
            </a:r>
            <a:r>
              <a:rPr lang="en-US" altLang="zh-CN" sz="2800"/>
              <a:t>---</a:t>
            </a:r>
            <a:r>
              <a:rPr lang="zh-CN" altLang="en-US" sz="2800"/>
              <a:t>补贴标准</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4" name="矩形 43"/>
          <p:cNvSpPr/>
          <p:nvPr/>
        </p:nvSpPr>
        <p:spPr>
          <a:xfrm>
            <a:off x="2844800" y="573405"/>
            <a:ext cx="5660390" cy="622300"/>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3600" dirty="0">
                <a:solidFill>
                  <a:schemeClr val="bg1"/>
                </a:solidFill>
                <a:latin typeface="微软雅黑" panose="020B0503020204020204" pitchFamily="34" charset="-122"/>
                <a:ea typeface="微软雅黑" panose="020B0503020204020204" pitchFamily="34" charset="-122"/>
              </a:rPr>
              <a:t>网上报账系统</a:t>
            </a:r>
          </a:p>
        </p:txBody>
      </p:sp>
      <p:sp>
        <p:nvSpPr>
          <p:cNvPr id="2" name="灯片编号占位符 1"/>
          <p:cNvSpPr>
            <a:spLocks noGrp="1"/>
          </p:cNvSpPr>
          <p:nvPr>
            <p:ph type="sldNum" sz="quarter" idx="12"/>
          </p:nvPr>
        </p:nvSpPr>
        <p:spPr>
          <a:xfrm>
            <a:off x="5761990" y="5495290"/>
            <a:ext cx="2743200" cy="365125"/>
          </a:xfrm>
        </p:spPr>
        <p:txBody>
          <a:bodyPr/>
          <a:lstStyle/>
          <a:p>
            <a:pPr>
              <a:defRPr/>
            </a:pPr>
            <a:fld id="{D9E22FE3-1DA5-469D-BECB-02C2AD7E1641}" type="slidenum">
              <a:rPr lang="zh-CN" altLang="en-US" smtClean="0"/>
              <a:pPr>
                <a:defRPr/>
              </a:pPr>
              <a:t>2</a:t>
            </a:fld>
            <a:endParaRPr lang="zh-CN" altLang="en-US"/>
          </a:p>
        </p:txBody>
      </p:sp>
      <p:sp>
        <p:nvSpPr>
          <p:cNvPr id="16" name="文本框 15"/>
          <p:cNvSpPr txBox="1"/>
          <p:nvPr/>
        </p:nvSpPr>
        <p:spPr>
          <a:xfrm>
            <a:off x="3823335" y="1566545"/>
            <a:ext cx="4791075" cy="3415030"/>
          </a:xfrm>
          <a:prstGeom prst="rect">
            <a:avLst/>
          </a:prstGeom>
          <a:noFill/>
        </p:spPr>
        <p:txBody>
          <a:bodyPr wrap="square" rtlCol="0">
            <a:spAutoFit/>
          </a:bodyPr>
          <a:lstStyle/>
          <a:p>
            <a:pPr latinLnBrk="0">
              <a:lnSpc>
                <a:spcPct val="150000"/>
              </a:lnSpc>
            </a:pPr>
            <a:r>
              <a:rPr lang="zh-CN" altLang="en-US" sz="3600" dirty="0">
                <a:solidFill>
                  <a:schemeClr val="bg1"/>
                </a:solidFill>
                <a:latin typeface="微软雅黑" panose="020B0503020204020204" pitchFamily="34" charset="-122"/>
                <a:ea typeface="微软雅黑" panose="020B0503020204020204" pitchFamily="34" charset="-122"/>
              </a:rPr>
              <a:t>一</a:t>
            </a:r>
            <a:r>
              <a:rPr lang="zh-CN" altLang="en-US" sz="320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mn-ea"/>
                <a:ea typeface="+mn-ea"/>
              </a:rPr>
              <a:t>、</a:t>
            </a:r>
            <a:r>
              <a:rPr lang="zh-CN" altLang="en-US" sz="3600" dirty="0">
                <a:solidFill>
                  <a:schemeClr val="bg1"/>
                </a:solidFill>
                <a:latin typeface="微软雅黑" panose="020B0503020204020204" pitchFamily="34" charset="-122"/>
                <a:ea typeface="微软雅黑" panose="020B0503020204020204" pitchFamily="34" charset="-122"/>
              </a:rPr>
              <a:t>系统概述</a:t>
            </a:r>
          </a:p>
          <a:p>
            <a:pPr latinLnBrk="0">
              <a:lnSpc>
                <a:spcPct val="150000"/>
              </a:lnSpc>
            </a:pPr>
            <a:r>
              <a:rPr lang="zh-CN" altLang="en-US" sz="3600" dirty="0">
                <a:solidFill>
                  <a:schemeClr val="bg1"/>
                </a:solidFill>
                <a:latin typeface="微软雅黑" panose="020B0503020204020204" pitchFamily="34" charset="-122"/>
                <a:ea typeface="微软雅黑" panose="020B0503020204020204" pitchFamily="34" charset="-122"/>
              </a:rPr>
              <a:t>二、报销流程</a:t>
            </a:r>
          </a:p>
          <a:p>
            <a:pPr latinLnBrk="0">
              <a:lnSpc>
                <a:spcPct val="150000"/>
              </a:lnSpc>
            </a:pPr>
            <a:r>
              <a:rPr lang="zh-CN" altLang="en-US" sz="3600" dirty="0">
                <a:solidFill>
                  <a:schemeClr val="bg1"/>
                </a:solidFill>
                <a:latin typeface="微软雅黑" panose="020B0503020204020204" pitchFamily="34" charset="-122"/>
                <a:ea typeface="微软雅黑" panose="020B0503020204020204" pitchFamily="34" charset="-122"/>
              </a:rPr>
              <a:t>三、系统管理</a:t>
            </a:r>
          </a:p>
          <a:p>
            <a:pPr latinLnBrk="0">
              <a:lnSpc>
                <a:spcPct val="150000"/>
              </a:lnSpc>
            </a:pPr>
            <a:r>
              <a:rPr lang="zh-CN" altLang="en-US" sz="3600" dirty="0">
                <a:solidFill>
                  <a:schemeClr val="bg1"/>
                </a:solidFill>
                <a:latin typeface="微软雅黑" panose="020B0503020204020204" pitchFamily="34" charset="-122"/>
                <a:ea typeface="微软雅黑" panose="020B0503020204020204" pitchFamily="34" charset="-122"/>
              </a:rPr>
              <a:t>四、提交预审</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20</a:t>
            </a:fld>
            <a:endParaRPr lang="zh-CN" altLang="en-US"/>
          </a:p>
        </p:txBody>
      </p:sp>
      <p:pic>
        <p:nvPicPr>
          <p:cNvPr id="6" name="图片 5" descr="1.jpg"/>
          <p:cNvPicPr>
            <a:picLocks noChangeAspect="1"/>
          </p:cNvPicPr>
          <p:nvPr/>
        </p:nvPicPr>
        <p:blipFill>
          <a:blip r:embed="rId2" cstate="print"/>
          <a:stretch>
            <a:fillRect/>
          </a:stretch>
        </p:blipFill>
        <p:spPr>
          <a:xfrm>
            <a:off x="1890259" y="838426"/>
            <a:ext cx="6310313" cy="4343174"/>
          </a:xfrm>
          <a:prstGeom prst="rect">
            <a:avLst/>
          </a:prstGeom>
        </p:spPr>
      </p:pic>
      <p:pic>
        <p:nvPicPr>
          <p:cNvPr id="9" name="图片 8" descr="1.jpg"/>
          <p:cNvPicPr>
            <a:picLocks noChangeAspect="1"/>
          </p:cNvPicPr>
          <p:nvPr/>
        </p:nvPicPr>
        <p:blipFill>
          <a:blip r:embed="rId3" cstate="print"/>
          <a:stretch>
            <a:fillRect/>
          </a:stretch>
        </p:blipFill>
        <p:spPr>
          <a:xfrm>
            <a:off x="1861456" y="5229225"/>
            <a:ext cx="6368143" cy="1447346"/>
          </a:xfrm>
          <a:prstGeom prst="rect">
            <a:avLst/>
          </a:prstGeom>
        </p:spPr>
      </p:pic>
      <p:sp>
        <p:nvSpPr>
          <p:cNvPr id="4" name="文本框 3"/>
          <p:cNvSpPr txBox="1"/>
          <p:nvPr/>
        </p:nvSpPr>
        <p:spPr>
          <a:xfrm>
            <a:off x="1703705" y="135255"/>
            <a:ext cx="6086475" cy="521970"/>
          </a:xfrm>
          <a:prstGeom prst="rect">
            <a:avLst/>
          </a:prstGeom>
          <a:noFill/>
        </p:spPr>
        <p:txBody>
          <a:bodyPr wrap="square" rtlCol="0">
            <a:spAutoFit/>
          </a:bodyPr>
          <a:lstStyle/>
          <a:p>
            <a:r>
              <a:rPr lang="en-US" altLang="zh-CN" sz="2800"/>
              <a:t>2</a:t>
            </a:r>
            <a:r>
              <a:rPr lang="zh-CN" altLang="en-US" sz="2800"/>
              <a:t>、国内旅费报销</a:t>
            </a:r>
            <a:r>
              <a:rPr lang="en-US" altLang="zh-CN" sz="2800"/>
              <a:t>---</a:t>
            </a:r>
            <a:r>
              <a:rPr lang="zh-CN" altLang="en-US" sz="2800"/>
              <a:t>补贴标准</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cstate="print"/>
          <a:stretch>
            <a:fillRect/>
          </a:stretch>
        </p:blipFill>
        <p:spPr>
          <a:xfrm>
            <a:off x="2077720" y="890270"/>
            <a:ext cx="9047480" cy="5715635"/>
          </a:xfrm>
          <a:prstGeom prst="rect">
            <a:avLst/>
          </a:prstGeom>
        </p:spPr>
      </p:pic>
      <p:sp>
        <p:nvSpPr>
          <p:cNvPr id="8" name="文本框 88"/>
          <p:cNvSpPr txBox="1">
            <a:spLocks noChangeArrowheads="1"/>
          </p:cNvSpPr>
          <p:nvPr/>
        </p:nvSpPr>
        <p:spPr bwMode="auto">
          <a:xfrm>
            <a:off x="5590015" y="5151815"/>
            <a:ext cx="6214188" cy="1569660"/>
          </a:xfrm>
          <a:prstGeom prst="rect">
            <a:avLst/>
          </a:prstGeom>
          <a:solidFill>
            <a:schemeClr val="accent6">
              <a:lumMod val="75000"/>
            </a:schemeClr>
          </a:solidFill>
          <a:ln>
            <a:solidFill>
              <a:schemeClr val="accent6">
                <a:lumMod val="75000"/>
              </a:schemeClr>
            </a:solidFill>
          </a:ln>
        </p:spPr>
        <p:txBody>
          <a:bodyPr wrap="square">
            <a:spAutoFit/>
          </a:bodyPr>
          <a:lstStyle>
            <a:defPPr>
              <a:defRPr lang="zh-CN"/>
            </a:defPPr>
            <a:lvl1pPr algn="just" eaLnBrk="1" fontAlgn="auto" hangingPunct="1">
              <a:spcBef>
                <a:spcPts val="0"/>
              </a:spcBef>
              <a:spcAft>
                <a:spcPts val="0"/>
              </a:spcAft>
              <a:defRPr sz="2400">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zh-CN" altLang="en-US" dirty="0"/>
              <a:t>国际差旅费用明细界面：填写出国人姓名、出访国家或地区、出国起止日期、人数、出差事由、出国任务批件号、报销金额以及报销材料附件数等</a:t>
            </a:r>
          </a:p>
        </p:txBody>
      </p:sp>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21</a:t>
            </a:fld>
            <a:endParaRPr lang="zh-CN" altLang="en-US"/>
          </a:p>
        </p:txBody>
      </p:sp>
      <p:sp>
        <p:nvSpPr>
          <p:cNvPr id="6" name="文本框 5"/>
          <p:cNvSpPr txBox="1"/>
          <p:nvPr/>
        </p:nvSpPr>
        <p:spPr>
          <a:xfrm>
            <a:off x="2077720" y="267970"/>
            <a:ext cx="6086475" cy="521970"/>
          </a:xfrm>
          <a:prstGeom prst="rect">
            <a:avLst/>
          </a:prstGeom>
          <a:noFill/>
        </p:spPr>
        <p:txBody>
          <a:bodyPr wrap="square" rtlCol="0">
            <a:spAutoFit/>
          </a:bodyPr>
          <a:lstStyle/>
          <a:p>
            <a:r>
              <a:rPr lang="en-US" altLang="zh-CN" sz="2800"/>
              <a:t>3</a:t>
            </a:r>
            <a:r>
              <a:rPr lang="zh-CN" altLang="en-US" sz="2800"/>
              <a:t>、国际旅费报销</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88"/>
          <p:cNvSpPr txBox="1">
            <a:spLocks noChangeArrowheads="1"/>
          </p:cNvSpPr>
          <p:nvPr/>
        </p:nvSpPr>
        <p:spPr bwMode="auto">
          <a:xfrm>
            <a:off x="1924685" y="1120140"/>
            <a:ext cx="7578090" cy="829945"/>
          </a:xfrm>
          <a:prstGeom prst="rect">
            <a:avLst/>
          </a:prstGeom>
          <a:solidFill>
            <a:schemeClr val="accent6">
              <a:lumMod val="75000"/>
            </a:schemeClr>
          </a:solidFill>
          <a:ln>
            <a:solidFill>
              <a:schemeClr val="accent6">
                <a:lumMod val="75000"/>
              </a:schemeClr>
            </a:solidFill>
          </a:ln>
        </p:spPr>
        <p:txBody>
          <a:bodyPr wrap="square">
            <a:spAutoFit/>
          </a:bodyPr>
          <a:lstStyle>
            <a:defPPr>
              <a:defRPr lang="zh-CN"/>
            </a:defPPr>
            <a:lvl1pPr algn="just" eaLnBrk="1" fontAlgn="auto" hangingPunct="1">
              <a:spcBef>
                <a:spcPts val="0"/>
              </a:spcBef>
              <a:spcAft>
                <a:spcPts val="0"/>
              </a:spcAft>
              <a:defRPr sz="2400">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zh-CN" altLang="en-US" dirty="0"/>
              <a:t>若是差旅费借款，需录入出差地点、出差日期、出差天数、出差人数等。两种借款都需录入预计还款日期。</a:t>
            </a:r>
          </a:p>
        </p:txBody>
      </p:sp>
      <p:pic>
        <p:nvPicPr>
          <p:cNvPr id="5" name="图片 4"/>
          <p:cNvPicPr/>
          <p:nvPr/>
        </p:nvPicPr>
        <p:blipFill>
          <a:blip r:embed="rId2" cstate="print">
            <a:extLst>
              <a:ext uri="{28A0092B-C50C-407E-A947-70E740481C1C}">
                <a14:useLocalDpi xmlns:a14="http://schemas.microsoft.com/office/drawing/2010/main" val="0"/>
              </a:ext>
            </a:extLst>
          </a:blip>
          <a:stretch>
            <a:fillRect/>
          </a:stretch>
        </p:blipFill>
        <p:spPr>
          <a:xfrm>
            <a:off x="244475" y="2054860"/>
            <a:ext cx="5840730" cy="4301490"/>
          </a:xfrm>
          <a:prstGeom prst="rect">
            <a:avLst/>
          </a:prstGeom>
          <a:ln>
            <a:solidFill>
              <a:srgbClr val="00B0F0"/>
            </a:solidFill>
          </a:ln>
        </p:spPr>
      </p:pic>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22</a:t>
            </a:fld>
            <a:endParaRPr lang="zh-CN" altLang="en-US"/>
          </a:p>
        </p:txBody>
      </p:sp>
      <p:sp>
        <p:nvSpPr>
          <p:cNvPr id="6" name="文本框 5"/>
          <p:cNvSpPr txBox="1"/>
          <p:nvPr/>
        </p:nvSpPr>
        <p:spPr>
          <a:xfrm>
            <a:off x="1924685" y="248920"/>
            <a:ext cx="6086475" cy="521970"/>
          </a:xfrm>
          <a:prstGeom prst="rect">
            <a:avLst/>
          </a:prstGeom>
          <a:noFill/>
        </p:spPr>
        <p:txBody>
          <a:bodyPr wrap="square" rtlCol="0">
            <a:spAutoFit/>
          </a:bodyPr>
          <a:lstStyle/>
          <a:p>
            <a:r>
              <a:rPr lang="en-US" altLang="zh-CN" sz="2800"/>
              <a:t>4</a:t>
            </a:r>
            <a:r>
              <a:rPr lang="zh-CN" altLang="en-US" sz="2800"/>
              <a:t>、借款</a:t>
            </a:r>
          </a:p>
        </p:txBody>
      </p:sp>
      <p:pic>
        <p:nvPicPr>
          <p:cNvPr id="8" name="图片 7" descr="1"/>
          <p:cNvPicPr>
            <a:picLocks noChangeAspect="1"/>
          </p:cNvPicPr>
          <p:nvPr/>
        </p:nvPicPr>
        <p:blipFill>
          <a:blip r:embed="rId3"/>
          <a:stretch>
            <a:fillRect/>
          </a:stretch>
        </p:blipFill>
        <p:spPr>
          <a:xfrm>
            <a:off x="6085205" y="1950085"/>
            <a:ext cx="5982335" cy="4301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cstate="print"/>
          <a:stretch>
            <a:fillRect/>
          </a:stretch>
        </p:blipFill>
        <p:spPr>
          <a:xfrm>
            <a:off x="1126490" y="1123950"/>
            <a:ext cx="10058400" cy="5033010"/>
          </a:xfrm>
          <a:prstGeom prst="rect">
            <a:avLst/>
          </a:prstGeom>
        </p:spPr>
      </p:pic>
      <p:sp>
        <p:nvSpPr>
          <p:cNvPr id="7" name="文本框 128"/>
          <p:cNvSpPr txBox="1"/>
          <p:nvPr/>
        </p:nvSpPr>
        <p:spPr>
          <a:xfrm>
            <a:off x="8961120" y="419735"/>
            <a:ext cx="3023870" cy="1200329"/>
          </a:xfrm>
          <a:prstGeom prst="rect">
            <a:avLst/>
          </a:prstGeom>
          <a:solidFill>
            <a:schemeClr val="accent6">
              <a:lumMod val="75000"/>
            </a:schemeClr>
          </a:solidFill>
          <a:ln>
            <a:solidFill>
              <a:schemeClr val="accent6">
                <a:lumMod val="75000"/>
              </a:schemeClr>
            </a:solidFill>
          </a:ln>
        </p:spPr>
        <p:txBody>
          <a:bodyPr wrap="square">
            <a:spAutoFit/>
          </a:bodyPr>
          <a:lstStyle/>
          <a:p>
            <a:pPr algn="just"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支付方式有四种，冲借款、项目转账、对公支付和对私支</a:t>
            </a:r>
            <a:r>
              <a:rPr lang="zh-CN" altLang="en-US" sz="2400" dirty="0" smtClean="0">
                <a:solidFill>
                  <a:schemeClr val="bg1"/>
                </a:solidFill>
                <a:latin typeface="微软雅黑" panose="020B0503020204020204" pitchFamily="34" charset="-122"/>
                <a:ea typeface="微软雅黑" panose="020B0503020204020204" pitchFamily="34" charset="-122"/>
              </a:rPr>
              <a:t>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23</a:t>
            </a:fld>
            <a:endParaRPr lang="zh-CN" altLang="en-US"/>
          </a:p>
        </p:txBody>
      </p:sp>
      <p:pic>
        <p:nvPicPr>
          <p:cNvPr id="5" name="图片 4" descr="1"/>
          <p:cNvPicPr>
            <a:picLocks noChangeAspect="1"/>
          </p:cNvPicPr>
          <p:nvPr/>
        </p:nvPicPr>
        <p:blipFill>
          <a:blip r:embed="rId3" cstate="print"/>
          <a:stretch>
            <a:fillRect/>
          </a:stretch>
        </p:blipFill>
        <p:spPr>
          <a:xfrm>
            <a:off x="1939290" y="5495925"/>
            <a:ext cx="8891905" cy="1192530"/>
          </a:xfrm>
          <a:prstGeom prst="rect">
            <a:avLst/>
          </a:prstGeom>
        </p:spPr>
      </p:pic>
      <p:sp>
        <p:nvSpPr>
          <p:cNvPr id="8" name="文本框 7"/>
          <p:cNvSpPr txBox="1"/>
          <p:nvPr/>
        </p:nvSpPr>
        <p:spPr>
          <a:xfrm>
            <a:off x="1117600" y="229235"/>
            <a:ext cx="5415915" cy="521970"/>
          </a:xfrm>
          <a:prstGeom prst="rect">
            <a:avLst/>
          </a:prstGeom>
          <a:noFill/>
        </p:spPr>
        <p:txBody>
          <a:bodyPr wrap="square" rtlCol="0">
            <a:spAutoFit/>
          </a:bodyPr>
          <a:lstStyle/>
          <a:p>
            <a:r>
              <a:rPr lang="en-US" sz="2800"/>
              <a:t>5</a:t>
            </a:r>
            <a:r>
              <a:rPr lang="zh-CN" altLang="en-US" sz="2800"/>
              <a:t>、支付方式填写</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jpg"/>
          <p:cNvPicPr>
            <a:picLocks noChangeAspect="1"/>
          </p:cNvPicPr>
          <p:nvPr/>
        </p:nvPicPr>
        <p:blipFill>
          <a:blip r:embed="rId2" cstate="print"/>
          <a:stretch>
            <a:fillRect/>
          </a:stretch>
        </p:blipFill>
        <p:spPr>
          <a:xfrm>
            <a:off x="1117600" y="2353310"/>
            <a:ext cx="10584180" cy="1752600"/>
          </a:xfrm>
          <a:prstGeom prst="rect">
            <a:avLst/>
          </a:prstGeom>
        </p:spPr>
      </p:pic>
      <p:pic>
        <p:nvPicPr>
          <p:cNvPr id="10" name="图片 9" descr="1.jpg"/>
          <p:cNvPicPr>
            <a:picLocks noChangeAspect="1"/>
          </p:cNvPicPr>
          <p:nvPr/>
        </p:nvPicPr>
        <p:blipFill>
          <a:blip r:embed="rId3" cstate="print"/>
          <a:stretch>
            <a:fillRect/>
          </a:stretch>
        </p:blipFill>
        <p:spPr>
          <a:xfrm>
            <a:off x="1020445" y="1130300"/>
            <a:ext cx="10021570" cy="1114425"/>
          </a:xfrm>
          <a:prstGeom prst="rect">
            <a:avLst/>
          </a:prstGeom>
        </p:spPr>
      </p:pic>
      <p:sp>
        <p:nvSpPr>
          <p:cNvPr id="7" name="文本框 128"/>
          <p:cNvSpPr txBox="1"/>
          <p:nvPr/>
        </p:nvSpPr>
        <p:spPr>
          <a:xfrm>
            <a:off x="8801554" y="159294"/>
            <a:ext cx="3023870" cy="2677656"/>
          </a:xfrm>
          <a:prstGeom prst="rect">
            <a:avLst/>
          </a:prstGeom>
          <a:solidFill>
            <a:schemeClr val="accent6">
              <a:lumMod val="75000"/>
            </a:schemeClr>
          </a:solidFill>
          <a:ln>
            <a:solidFill>
              <a:schemeClr val="accent6">
                <a:lumMod val="75000"/>
              </a:schemeClr>
            </a:solidFill>
          </a:ln>
        </p:spPr>
        <p:txBody>
          <a:bodyPr wrap="square">
            <a:spAutoFit/>
          </a:bodyPr>
          <a:lstStyle/>
          <a:p>
            <a:pPr algn="just"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对公转账时，点击问号，在单位名称中输入关键词检索</a:t>
            </a:r>
            <a:r>
              <a:rPr lang="zh-CN" altLang="en-US" sz="2400" dirty="0" smtClean="0">
                <a:solidFill>
                  <a:schemeClr val="bg1"/>
                </a:solidFill>
                <a:latin typeface="微软雅黑" panose="020B0503020204020204" pitchFamily="34" charset="-122"/>
                <a:ea typeface="微软雅黑" panose="020B0503020204020204" pitchFamily="34" charset="-122"/>
              </a:rPr>
              <a:t>，选中确认。若</a:t>
            </a:r>
            <a:r>
              <a:rPr lang="zh-CN" altLang="en-US" sz="2400" dirty="0">
                <a:solidFill>
                  <a:schemeClr val="bg1"/>
                </a:solidFill>
                <a:latin typeface="微软雅黑" panose="020B0503020204020204" pitchFamily="34" charset="-122"/>
                <a:ea typeface="微软雅黑" panose="020B0503020204020204" pitchFamily="34" charset="-122"/>
              </a:rPr>
              <a:t>检索失败，点击新增，输入发票左下角的银行账户信息。</a:t>
            </a:r>
          </a:p>
        </p:txBody>
      </p:sp>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24</a:t>
            </a:fld>
            <a:endParaRPr lang="zh-CN" altLang="en-US"/>
          </a:p>
        </p:txBody>
      </p:sp>
      <p:sp>
        <p:nvSpPr>
          <p:cNvPr id="5" name="文本框 4"/>
          <p:cNvSpPr txBox="1"/>
          <p:nvPr/>
        </p:nvSpPr>
        <p:spPr>
          <a:xfrm>
            <a:off x="1117600" y="229235"/>
            <a:ext cx="5415915" cy="521970"/>
          </a:xfrm>
          <a:prstGeom prst="rect">
            <a:avLst/>
          </a:prstGeom>
          <a:noFill/>
        </p:spPr>
        <p:txBody>
          <a:bodyPr wrap="square" rtlCol="0">
            <a:spAutoFit/>
          </a:bodyPr>
          <a:lstStyle/>
          <a:p>
            <a:r>
              <a:rPr lang="en-US" sz="2800"/>
              <a:t>5</a:t>
            </a:r>
            <a:r>
              <a:rPr lang="zh-CN" altLang="en-US" sz="2800"/>
              <a:t>、支付方式填写</a:t>
            </a:r>
            <a:r>
              <a:rPr lang="en-US" altLang="zh-CN" sz="2800"/>
              <a:t>--</a:t>
            </a:r>
            <a:r>
              <a:rPr lang="zh-CN" altLang="en-US" sz="2800"/>
              <a:t>对公支付</a:t>
            </a:r>
          </a:p>
        </p:txBody>
      </p:sp>
      <p:pic>
        <p:nvPicPr>
          <p:cNvPr id="9" name="图片 8" descr="1"/>
          <p:cNvPicPr>
            <a:picLocks noChangeAspect="1"/>
          </p:cNvPicPr>
          <p:nvPr/>
        </p:nvPicPr>
        <p:blipFill>
          <a:blip r:embed="rId4"/>
          <a:stretch>
            <a:fillRect/>
          </a:stretch>
        </p:blipFill>
        <p:spPr>
          <a:xfrm>
            <a:off x="1113790" y="4214495"/>
            <a:ext cx="10587990" cy="25069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jpg"/>
          <p:cNvPicPr>
            <a:picLocks noChangeAspect="1"/>
          </p:cNvPicPr>
          <p:nvPr/>
        </p:nvPicPr>
        <p:blipFill>
          <a:blip r:embed="rId2" cstate="print"/>
          <a:stretch>
            <a:fillRect/>
          </a:stretch>
        </p:blipFill>
        <p:spPr>
          <a:xfrm>
            <a:off x="657905" y="1070429"/>
            <a:ext cx="9134475" cy="3962400"/>
          </a:xfrm>
          <a:prstGeom prst="rect">
            <a:avLst/>
          </a:prstGeom>
        </p:spPr>
      </p:pic>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25</a:t>
            </a:fld>
            <a:endParaRPr lang="zh-CN" altLang="en-US"/>
          </a:p>
        </p:txBody>
      </p:sp>
      <p:sp>
        <p:nvSpPr>
          <p:cNvPr id="4" name="文本框 88"/>
          <p:cNvSpPr txBox="1">
            <a:spLocks noChangeArrowheads="1"/>
          </p:cNvSpPr>
          <p:nvPr/>
        </p:nvSpPr>
        <p:spPr bwMode="auto">
          <a:xfrm>
            <a:off x="8244205" y="1057910"/>
            <a:ext cx="3475990" cy="2677656"/>
          </a:xfrm>
          <a:prstGeom prst="rect">
            <a:avLst/>
          </a:prstGeom>
          <a:solidFill>
            <a:schemeClr val="accent6">
              <a:lumMod val="75000"/>
            </a:schemeClr>
          </a:solidFill>
          <a:ln>
            <a:solidFill>
              <a:schemeClr val="accent6">
                <a:lumMod val="75000"/>
              </a:schemeClr>
            </a:solidFill>
          </a:ln>
        </p:spPr>
        <p:txBody>
          <a:bodyPr wrap="square">
            <a:spAutoFit/>
          </a:bodyPr>
          <a:lstStyle>
            <a:defPPr>
              <a:defRPr lang="zh-CN"/>
            </a:defPPr>
            <a:lvl1pPr algn="just" eaLnBrk="1" fontAlgn="auto" hangingPunct="1">
              <a:spcBef>
                <a:spcPts val="0"/>
              </a:spcBef>
              <a:spcAft>
                <a:spcPts val="0"/>
              </a:spcAft>
              <a:defRPr sz="2400">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zh-CN" altLang="en-US" b="1" dirty="0"/>
              <a:t>提示：对于使用公务卡消费的，需要先在公务卡编制页面进行消费明细编制，然后再</a:t>
            </a:r>
            <a:r>
              <a:rPr lang="zh-CN" altLang="en-US" b="1" dirty="0" smtClean="0"/>
              <a:t>填写其</a:t>
            </a:r>
            <a:r>
              <a:rPr lang="zh-CN" altLang="en-US" b="1" dirty="0"/>
              <a:t>他报销信息</a:t>
            </a:r>
            <a:r>
              <a:rPr lang="zh-CN" altLang="en-US" b="1" dirty="0" smtClean="0"/>
              <a:t>。</a:t>
            </a:r>
            <a:endParaRPr lang="en-US" altLang="zh-CN" b="1" dirty="0" smtClean="0"/>
          </a:p>
          <a:p>
            <a:r>
              <a:rPr lang="zh-CN" altLang="en-US" b="1" dirty="0" smtClean="0"/>
              <a:t>步骤：点击页面右上角公务卡</a:t>
            </a:r>
            <a:endParaRPr lang="zh-CN" altLang="en-US" b="1" dirty="0"/>
          </a:p>
        </p:txBody>
      </p:sp>
      <p:sp>
        <p:nvSpPr>
          <p:cNvPr id="6" name="文本框 5"/>
          <p:cNvSpPr txBox="1"/>
          <p:nvPr/>
        </p:nvSpPr>
        <p:spPr>
          <a:xfrm>
            <a:off x="1117600" y="229235"/>
            <a:ext cx="6719570" cy="521970"/>
          </a:xfrm>
          <a:prstGeom prst="rect">
            <a:avLst/>
          </a:prstGeom>
          <a:noFill/>
        </p:spPr>
        <p:txBody>
          <a:bodyPr wrap="square" rtlCol="0">
            <a:spAutoFit/>
          </a:bodyPr>
          <a:lstStyle/>
          <a:p>
            <a:r>
              <a:rPr lang="en-US" sz="2800"/>
              <a:t>5</a:t>
            </a:r>
            <a:r>
              <a:rPr lang="zh-CN" altLang="en-US" sz="2800"/>
              <a:t>、支付方式填写</a:t>
            </a:r>
            <a:r>
              <a:rPr lang="en-US" altLang="zh-CN" sz="2800"/>
              <a:t>--</a:t>
            </a:r>
            <a:r>
              <a:rPr lang="zh-CN" altLang="en-US" sz="2800"/>
              <a:t>对私支付</a:t>
            </a:r>
            <a:r>
              <a:rPr lang="zh-CN" altLang="en-US" sz="2800" b="1"/>
              <a:t>公务卡</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jpg"/>
          <p:cNvPicPr>
            <a:picLocks noChangeAspect="1"/>
          </p:cNvPicPr>
          <p:nvPr/>
        </p:nvPicPr>
        <p:blipFill>
          <a:blip r:embed="rId2" cstate="print"/>
          <a:stretch>
            <a:fillRect/>
          </a:stretch>
        </p:blipFill>
        <p:spPr>
          <a:xfrm>
            <a:off x="1048203" y="1137330"/>
            <a:ext cx="8934450" cy="4467225"/>
          </a:xfrm>
          <a:prstGeom prst="rect">
            <a:avLst/>
          </a:prstGeom>
        </p:spPr>
      </p:pic>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26</a:t>
            </a:fld>
            <a:endParaRPr lang="zh-CN" altLang="en-US"/>
          </a:p>
        </p:txBody>
      </p:sp>
      <p:sp>
        <p:nvSpPr>
          <p:cNvPr id="4" name="文本框 88"/>
          <p:cNvSpPr txBox="1">
            <a:spLocks noChangeArrowheads="1"/>
          </p:cNvSpPr>
          <p:nvPr/>
        </p:nvSpPr>
        <p:spPr bwMode="auto">
          <a:xfrm>
            <a:off x="8186148" y="2756081"/>
            <a:ext cx="3475990" cy="1200329"/>
          </a:xfrm>
          <a:prstGeom prst="rect">
            <a:avLst/>
          </a:prstGeom>
          <a:solidFill>
            <a:schemeClr val="accent6">
              <a:lumMod val="75000"/>
            </a:schemeClr>
          </a:solidFill>
          <a:ln>
            <a:solidFill>
              <a:schemeClr val="accent6">
                <a:lumMod val="75000"/>
              </a:schemeClr>
            </a:solidFill>
          </a:ln>
        </p:spPr>
        <p:txBody>
          <a:bodyPr wrap="square">
            <a:spAutoFit/>
          </a:bodyPr>
          <a:lstStyle>
            <a:defPPr>
              <a:defRPr lang="zh-CN"/>
            </a:defPPr>
            <a:lvl1pPr algn="just" eaLnBrk="1" fontAlgn="auto" hangingPunct="1">
              <a:spcBef>
                <a:spcPts val="0"/>
              </a:spcBef>
              <a:spcAft>
                <a:spcPts val="0"/>
              </a:spcAft>
              <a:defRPr sz="2400">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zh-CN" altLang="en-US" b="1" dirty="0" smtClean="0"/>
              <a:t>步骤：点击页面右上角公务卡</a:t>
            </a:r>
            <a:r>
              <a:rPr lang="en-US" altLang="zh-CN" b="1" dirty="0" smtClean="0"/>
              <a:t>---</a:t>
            </a:r>
            <a:r>
              <a:rPr lang="zh-CN" altLang="en-US" b="1" dirty="0" smtClean="0"/>
              <a:t>点击公务卡还款编制</a:t>
            </a:r>
            <a:endParaRPr lang="zh-CN" altLang="en-US" b="1" dirty="0"/>
          </a:p>
        </p:txBody>
      </p:sp>
      <p:sp>
        <p:nvSpPr>
          <p:cNvPr id="7" name="文本框 6"/>
          <p:cNvSpPr txBox="1"/>
          <p:nvPr/>
        </p:nvSpPr>
        <p:spPr>
          <a:xfrm>
            <a:off x="1117600" y="229235"/>
            <a:ext cx="6719570" cy="521970"/>
          </a:xfrm>
          <a:prstGeom prst="rect">
            <a:avLst/>
          </a:prstGeom>
          <a:noFill/>
        </p:spPr>
        <p:txBody>
          <a:bodyPr wrap="square" rtlCol="0">
            <a:spAutoFit/>
          </a:bodyPr>
          <a:lstStyle/>
          <a:p>
            <a:r>
              <a:rPr lang="en-US" sz="2800"/>
              <a:t>5</a:t>
            </a:r>
            <a:r>
              <a:rPr lang="zh-CN" altLang="en-US" sz="2800"/>
              <a:t>、支付方式填写</a:t>
            </a:r>
            <a:r>
              <a:rPr lang="en-US" altLang="zh-CN" sz="2800"/>
              <a:t>--</a:t>
            </a:r>
            <a:r>
              <a:rPr lang="zh-CN" altLang="en-US" sz="2800"/>
              <a:t>对私支付</a:t>
            </a:r>
            <a:r>
              <a:rPr lang="zh-CN" altLang="en-US" sz="2800" b="1"/>
              <a:t>公务卡</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jpg"/>
          <p:cNvPicPr>
            <a:picLocks noChangeAspect="1"/>
          </p:cNvPicPr>
          <p:nvPr/>
        </p:nvPicPr>
        <p:blipFill>
          <a:blip r:embed="rId2" cstate="print"/>
          <a:stretch>
            <a:fillRect/>
          </a:stretch>
        </p:blipFill>
        <p:spPr>
          <a:xfrm>
            <a:off x="329519" y="911225"/>
            <a:ext cx="11649075" cy="4019550"/>
          </a:xfrm>
          <a:prstGeom prst="rect">
            <a:avLst/>
          </a:prstGeom>
        </p:spPr>
      </p:pic>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27</a:t>
            </a:fld>
            <a:endParaRPr lang="zh-CN" altLang="en-US"/>
          </a:p>
        </p:txBody>
      </p:sp>
      <p:sp>
        <p:nvSpPr>
          <p:cNvPr id="4" name="文本框 88"/>
          <p:cNvSpPr txBox="1">
            <a:spLocks noChangeArrowheads="1"/>
          </p:cNvSpPr>
          <p:nvPr/>
        </p:nvSpPr>
        <p:spPr bwMode="auto">
          <a:xfrm>
            <a:off x="4151176" y="4512310"/>
            <a:ext cx="4455795" cy="1200329"/>
          </a:xfrm>
          <a:prstGeom prst="rect">
            <a:avLst/>
          </a:prstGeom>
          <a:solidFill>
            <a:schemeClr val="accent6">
              <a:lumMod val="75000"/>
            </a:schemeClr>
          </a:solidFill>
          <a:ln>
            <a:solidFill>
              <a:schemeClr val="accent6">
                <a:lumMod val="75000"/>
              </a:schemeClr>
            </a:solidFill>
          </a:ln>
        </p:spPr>
        <p:txBody>
          <a:bodyPr wrap="square">
            <a:spAutoFit/>
          </a:bodyPr>
          <a:lstStyle>
            <a:defPPr>
              <a:defRPr lang="zh-CN"/>
            </a:defPPr>
            <a:lvl1pPr algn="just" eaLnBrk="1" fontAlgn="auto" hangingPunct="1">
              <a:spcBef>
                <a:spcPts val="0"/>
              </a:spcBef>
              <a:spcAft>
                <a:spcPts val="0"/>
              </a:spcAft>
              <a:defRPr sz="2400">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zh-CN" altLang="en-US" b="1" dirty="0" smtClean="0"/>
              <a:t>步骤：点击页面右上角公务卡</a:t>
            </a:r>
            <a:r>
              <a:rPr lang="en-US" altLang="zh-CN" b="1" dirty="0" smtClean="0"/>
              <a:t>---</a:t>
            </a:r>
            <a:r>
              <a:rPr lang="zh-CN" altLang="en-US" b="1" dirty="0" smtClean="0"/>
              <a:t>点击公务卡还款编制</a:t>
            </a:r>
            <a:r>
              <a:rPr lang="en-US" altLang="zh-CN" b="1" dirty="0" smtClean="0"/>
              <a:t>---</a:t>
            </a:r>
            <a:r>
              <a:rPr lang="zh-CN" altLang="en-US" b="1" dirty="0" smtClean="0"/>
              <a:t>输入职工号，回车。</a:t>
            </a:r>
            <a:endParaRPr lang="zh-CN" altLang="en-US" b="1" dirty="0"/>
          </a:p>
        </p:txBody>
      </p:sp>
      <p:sp>
        <p:nvSpPr>
          <p:cNvPr id="6" name="文本框 5"/>
          <p:cNvSpPr txBox="1"/>
          <p:nvPr/>
        </p:nvSpPr>
        <p:spPr>
          <a:xfrm>
            <a:off x="1117600" y="229235"/>
            <a:ext cx="6719570" cy="521970"/>
          </a:xfrm>
          <a:prstGeom prst="rect">
            <a:avLst/>
          </a:prstGeom>
          <a:noFill/>
        </p:spPr>
        <p:txBody>
          <a:bodyPr wrap="square" rtlCol="0">
            <a:spAutoFit/>
          </a:bodyPr>
          <a:lstStyle/>
          <a:p>
            <a:r>
              <a:rPr lang="en-US" sz="2800"/>
              <a:t>5</a:t>
            </a:r>
            <a:r>
              <a:rPr lang="zh-CN" altLang="en-US" sz="2800"/>
              <a:t>、支付方式填写</a:t>
            </a:r>
            <a:r>
              <a:rPr lang="en-US" altLang="zh-CN" sz="2800"/>
              <a:t>--</a:t>
            </a:r>
            <a:r>
              <a:rPr lang="zh-CN" altLang="en-US" sz="2800"/>
              <a:t>对私支付</a:t>
            </a:r>
            <a:r>
              <a:rPr lang="zh-CN" altLang="en-US" sz="2800" b="1"/>
              <a:t>公务卡</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 y="3944902"/>
            <a:ext cx="12001500" cy="2838450"/>
          </a:xfrm>
          <a:prstGeom prst="rect">
            <a:avLst/>
          </a:prstGeom>
        </p:spPr>
      </p:pic>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28</a:t>
            </a:fld>
            <a:endParaRPr lang="zh-CN" altLang="en-US"/>
          </a:p>
        </p:txBody>
      </p:sp>
      <p:sp>
        <p:nvSpPr>
          <p:cNvPr id="4" name="文本框 88"/>
          <p:cNvSpPr txBox="1">
            <a:spLocks noChangeArrowheads="1"/>
          </p:cNvSpPr>
          <p:nvPr/>
        </p:nvSpPr>
        <p:spPr bwMode="auto">
          <a:xfrm>
            <a:off x="8244205" y="1129665"/>
            <a:ext cx="3684270" cy="2308324"/>
          </a:xfrm>
          <a:prstGeom prst="rect">
            <a:avLst/>
          </a:prstGeom>
          <a:solidFill>
            <a:schemeClr val="accent6">
              <a:lumMod val="75000"/>
            </a:schemeClr>
          </a:solidFill>
          <a:ln>
            <a:solidFill>
              <a:schemeClr val="accent6">
                <a:lumMod val="75000"/>
              </a:schemeClr>
            </a:solidFill>
          </a:ln>
        </p:spPr>
        <p:txBody>
          <a:bodyPr wrap="square">
            <a:spAutoFit/>
          </a:bodyPr>
          <a:lstStyle>
            <a:defPPr>
              <a:defRPr lang="zh-CN"/>
            </a:defPPr>
            <a:lvl1pPr algn="just" eaLnBrk="1" fontAlgn="auto" hangingPunct="1">
              <a:spcBef>
                <a:spcPts val="0"/>
              </a:spcBef>
              <a:spcAft>
                <a:spcPts val="0"/>
              </a:spcAft>
              <a:defRPr sz="2400">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zh-CN" altLang="en-US" b="1" dirty="0"/>
              <a:t>输入职工号，回车，会出现公务卡卡号和姓名，若信息不符，请尽快联系财务；若无误，输入消费日期和消费金额</a:t>
            </a:r>
            <a:r>
              <a:rPr lang="zh-CN" altLang="en-US" b="1" dirty="0" smtClean="0"/>
              <a:t>，点击检</a:t>
            </a:r>
            <a:r>
              <a:rPr lang="zh-CN" altLang="en-US" b="1" dirty="0"/>
              <a:t>索，选择用途，确认编制</a:t>
            </a:r>
            <a:r>
              <a:rPr lang="zh-CN" altLang="en-US" b="1" dirty="0" smtClean="0"/>
              <a:t>。</a:t>
            </a:r>
            <a:endParaRPr lang="en-US" altLang="zh-CN" b="1" dirty="0"/>
          </a:p>
        </p:txBody>
      </p:sp>
      <p:pic>
        <p:nvPicPr>
          <p:cNvPr id="8" name="图片 7" descr="1"/>
          <p:cNvPicPr>
            <a:picLocks noChangeAspect="1"/>
          </p:cNvPicPr>
          <p:nvPr/>
        </p:nvPicPr>
        <p:blipFill>
          <a:blip r:embed="rId3" cstate="print"/>
          <a:stretch>
            <a:fillRect/>
          </a:stretch>
        </p:blipFill>
        <p:spPr>
          <a:xfrm>
            <a:off x="696595" y="1024255"/>
            <a:ext cx="7548245" cy="2609215"/>
          </a:xfrm>
          <a:prstGeom prst="rect">
            <a:avLst/>
          </a:prstGeom>
        </p:spPr>
      </p:pic>
      <p:sp>
        <p:nvSpPr>
          <p:cNvPr id="7" name="文本框 6"/>
          <p:cNvSpPr txBox="1"/>
          <p:nvPr/>
        </p:nvSpPr>
        <p:spPr>
          <a:xfrm>
            <a:off x="1117600" y="229235"/>
            <a:ext cx="6719570" cy="521970"/>
          </a:xfrm>
          <a:prstGeom prst="rect">
            <a:avLst/>
          </a:prstGeom>
          <a:noFill/>
        </p:spPr>
        <p:txBody>
          <a:bodyPr wrap="square" rtlCol="0">
            <a:spAutoFit/>
          </a:bodyPr>
          <a:lstStyle/>
          <a:p>
            <a:r>
              <a:rPr lang="en-US" sz="2800"/>
              <a:t>5</a:t>
            </a:r>
            <a:r>
              <a:rPr lang="zh-CN" altLang="en-US" sz="2800"/>
              <a:t>、支付方式填写</a:t>
            </a:r>
            <a:r>
              <a:rPr lang="en-US" altLang="zh-CN" sz="2800"/>
              <a:t>--</a:t>
            </a:r>
            <a:r>
              <a:rPr lang="zh-CN" altLang="en-US" sz="2800"/>
              <a:t>对私支付</a:t>
            </a:r>
            <a:r>
              <a:rPr lang="zh-CN" altLang="en-US" sz="2800" b="1"/>
              <a:t>公务卡</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 y="1204595"/>
            <a:ext cx="12031980" cy="5516880"/>
          </a:xfrm>
          <a:prstGeom prst="rect">
            <a:avLst/>
          </a:prstGeom>
          <a:ln>
            <a:solidFill>
              <a:srgbClr val="0070C0"/>
            </a:solidFill>
          </a:ln>
        </p:spPr>
      </p:pic>
      <p:sp>
        <p:nvSpPr>
          <p:cNvPr id="6" name="文本框 88"/>
          <p:cNvSpPr txBox="1">
            <a:spLocks noChangeArrowheads="1"/>
          </p:cNvSpPr>
          <p:nvPr/>
        </p:nvSpPr>
        <p:spPr bwMode="auto">
          <a:xfrm>
            <a:off x="7260168" y="193513"/>
            <a:ext cx="4665307" cy="2308324"/>
          </a:xfrm>
          <a:prstGeom prst="rect">
            <a:avLst/>
          </a:prstGeom>
          <a:solidFill>
            <a:schemeClr val="accent6">
              <a:lumMod val="75000"/>
            </a:schemeClr>
          </a:solidFill>
          <a:ln>
            <a:solidFill>
              <a:schemeClr val="accent6">
                <a:lumMod val="75000"/>
              </a:schemeClr>
            </a:solidFill>
          </a:ln>
        </p:spPr>
        <p:txBody>
          <a:bodyPr wrap="square">
            <a:spAutoFit/>
          </a:bodyPr>
          <a:lstStyle>
            <a:defPPr>
              <a:defRPr lang="zh-CN"/>
            </a:defPPr>
            <a:lvl1pPr algn="just" eaLnBrk="1" fontAlgn="auto" hangingPunct="1">
              <a:spcBef>
                <a:spcPts val="0"/>
              </a:spcBef>
              <a:spcAft>
                <a:spcPts val="0"/>
              </a:spcAft>
              <a:defRPr sz="2400">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zh-CN" altLang="en-US" dirty="0"/>
              <a:t>公务卡消费信息编制完成后，在其他业务类型的支付方式选择界面，使用公务卡还款的支付方式时就可以选择已经编制的公务卡还款信息了。选择要使用的公务卡编制信息，确认即可。</a:t>
            </a:r>
          </a:p>
        </p:txBody>
      </p:sp>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29</a:t>
            </a:fld>
            <a:endParaRPr lang="zh-CN" altLang="en-US"/>
          </a:p>
        </p:txBody>
      </p:sp>
      <p:sp>
        <p:nvSpPr>
          <p:cNvPr id="7" name="文本框 6"/>
          <p:cNvSpPr txBox="1"/>
          <p:nvPr/>
        </p:nvSpPr>
        <p:spPr>
          <a:xfrm>
            <a:off x="1117600" y="229235"/>
            <a:ext cx="6719570" cy="521970"/>
          </a:xfrm>
          <a:prstGeom prst="rect">
            <a:avLst/>
          </a:prstGeom>
          <a:noFill/>
        </p:spPr>
        <p:txBody>
          <a:bodyPr wrap="square" rtlCol="0">
            <a:spAutoFit/>
          </a:bodyPr>
          <a:lstStyle/>
          <a:p>
            <a:r>
              <a:rPr lang="en-US" sz="2800"/>
              <a:t>5</a:t>
            </a:r>
            <a:r>
              <a:rPr lang="zh-CN" altLang="en-US" sz="2800"/>
              <a:t>、支付方式填写</a:t>
            </a:r>
            <a:r>
              <a:rPr lang="en-US" altLang="zh-CN" sz="2800"/>
              <a:t>--</a:t>
            </a:r>
            <a:r>
              <a:rPr lang="zh-CN" altLang="en-US" sz="2800"/>
              <a:t>对私支付</a:t>
            </a:r>
            <a:r>
              <a:rPr lang="zh-CN" altLang="en-US" sz="2800" b="1"/>
              <a:t>公务卡</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23554" name="组合 45"/>
          <p:cNvGrpSpPr/>
          <p:nvPr/>
        </p:nvGrpSpPr>
        <p:grpSpPr bwMode="auto">
          <a:xfrm>
            <a:off x="2960370" y="2277110"/>
            <a:ext cx="5793740" cy="756285"/>
            <a:chOff x="3572702" y="2405227"/>
            <a:chExt cx="6704432" cy="881514"/>
          </a:xfrm>
        </p:grpSpPr>
        <p:sp>
          <p:nvSpPr>
            <p:cNvPr id="44" name="矩形 43"/>
            <p:cNvSpPr/>
            <p:nvPr/>
          </p:nvSpPr>
          <p:spPr>
            <a:xfrm>
              <a:off x="4386016" y="2533272"/>
              <a:ext cx="5891118" cy="725343"/>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3600" dirty="0">
                  <a:solidFill>
                    <a:schemeClr val="bg1"/>
                  </a:solidFill>
                  <a:latin typeface="微软雅黑" panose="020B0503020204020204" pitchFamily="34" charset="-122"/>
                  <a:ea typeface="微软雅黑" panose="020B0503020204020204" pitchFamily="34" charset="-122"/>
                </a:rPr>
                <a:t>系统概述</a:t>
              </a:r>
            </a:p>
          </p:txBody>
        </p:sp>
        <p:sp>
          <p:nvSpPr>
            <p:cNvPr id="45" name="任意多边形 44"/>
            <p:cNvSpPr/>
            <p:nvPr/>
          </p:nvSpPr>
          <p:spPr>
            <a:xfrm>
              <a:off x="3572702" y="2405227"/>
              <a:ext cx="1246468" cy="881514"/>
            </a:xfrm>
            <a:custGeom>
              <a:avLst/>
              <a:gdLst>
                <a:gd name="connsiteX0" fmla="*/ 0 w 1262130"/>
                <a:gd name="connsiteY0" fmla="*/ 0 h 785611"/>
                <a:gd name="connsiteX1" fmla="*/ 949818 w 1262130"/>
                <a:gd name="connsiteY1" fmla="*/ 0 h 785611"/>
                <a:gd name="connsiteX2" fmla="*/ 1262130 w 1262130"/>
                <a:gd name="connsiteY2" fmla="*/ 785611 h 785611"/>
                <a:gd name="connsiteX3" fmla="*/ 0 w 1262130"/>
                <a:gd name="connsiteY3" fmla="*/ 785611 h 785611"/>
              </a:gdLst>
              <a:ahLst/>
              <a:cxnLst>
                <a:cxn ang="0">
                  <a:pos x="connsiteX0" y="connsiteY0"/>
                </a:cxn>
                <a:cxn ang="0">
                  <a:pos x="connsiteX1" y="connsiteY1"/>
                </a:cxn>
                <a:cxn ang="0">
                  <a:pos x="connsiteX2" y="connsiteY2"/>
                </a:cxn>
                <a:cxn ang="0">
                  <a:pos x="connsiteX3" y="connsiteY3"/>
                </a:cxn>
              </a:cxnLst>
              <a:rect l="l" t="t" r="r" b="b"/>
              <a:pathLst>
                <a:path w="1262130" h="785611">
                  <a:moveTo>
                    <a:pt x="0" y="0"/>
                  </a:moveTo>
                  <a:lnTo>
                    <a:pt x="949818" y="0"/>
                  </a:lnTo>
                  <a:lnTo>
                    <a:pt x="1262130" y="785611"/>
                  </a:lnTo>
                  <a:lnTo>
                    <a:pt x="0" y="7856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4000" dirty="0">
                  <a:solidFill>
                    <a:srgbClr val="0070C0"/>
                  </a:solidFill>
                  <a:latin typeface="微软雅黑" panose="020B0503020204020204" pitchFamily="34" charset="-122"/>
                  <a:ea typeface="微软雅黑" panose="020B0503020204020204" pitchFamily="34" charset="-122"/>
                </a:rPr>
                <a:t>  </a:t>
              </a:r>
              <a:r>
                <a:rPr lang="zh-CN" altLang="en-US" sz="4000" dirty="0">
                  <a:solidFill>
                    <a:srgbClr val="0070C0"/>
                  </a:solidFill>
                  <a:latin typeface="微软雅黑" panose="020B0503020204020204" pitchFamily="34" charset="-122"/>
                  <a:ea typeface="微软雅黑" panose="020B0503020204020204" pitchFamily="34" charset="-122"/>
                </a:rPr>
                <a:t>一</a:t>
              </a:r>
            </a:p>
          </p:txBody>
        </p:sp>
      </p:grpSp>
      <p:sp>
        <p:nvSpPr>
          <p:cNvPr id="2" name="灯片编号占位符 1"/>
          <p:cNvSpPr>
            <a:spLocks noGrp="1"/>
          </p:cNvSpPr>
          <p:nvPr>
            <p:ph type="sldNum" sz="quarter" idx="12"/>
          </p:nvPr>
        </p:nvSpPr>
        <p:spPr/>
        <p:txBody>
          <a:bodyPr/>
          <a:lstStyle/>
          <a:p>
            <a:pPr>
              <a:defRPr/>
            </a:pPr>
            <a:fld id="{D9E22FE3-1DA5-469D-BECB-02C2AD7E1641}" type="slidenum">
              <a:rPr lang="zh-CN" altLang="en-US" smtClean="0"/>
              <a:pPr>
                <a:defRPr/>
              </a:pPr>
              <a:t>3</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jpg"/>
          <p:cNvPicPr>
            <a:picLocks noChangeAspect="1"/>
          </p:cNvPicPr>
          <p:nvPr/>
        </p:nvPicPr>
        <p:blipFill>
          <a:blip r:embed="rId2" cstate="print"/>
          <a:stretch>
            <a:fillRect/>
          </a:stretch>
        </p:blipFill>
        <p:spPr>
          <a:xfrm>
            <a:off x="856342" y="4297590"/>
            <a:ext cx="9985829" cy="1543050"/>
          </a:xfrm>
          <a:prstGeom prst="rect">
            <a:avLst/>
          </a:prstGeom>
        </p:spPr>
      </p:pic>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30</a:t>
            </a:fld>
            <a:endParaRPr lang="zh-CN" altLang="en-US"/>
          </a:p>
        </p:txBody>
      </p:sp>
      <p:sp>
        <p:nvSpPr>
          <p:cNvPr id="7" name="文本框 128"/>
          <p:cNvSpPr txBox="1"/>
          <p:nvPr/>
        </p:nvSpPr>
        <p:spPr>
          <a:xfrm>
            <a:off x="1064895" y="2400391"/>
            <a:ext cx="9719220" cy="1814830"/>
          </a:xfrm>
          <a:prstGeom prst="rect">
            <a:avLst/>
          </a:prstGeom>
          <a:solidFill>
            <a:schemeClr val="accent6">
              <a:lumMod val="75000"/>
            </a:schemeClr>
          </a:solidFill>
          <a:ln>
            <a:solidFill>
              <a:schemeClr val="accent6">
                <a:lumMod val="75000"/>
              </a:schemeClr>
            </a:solidFill>
          </a:ln>
        </p:spPr>
        <p:txBody>
          <a:bodyPr wrap="square">
            <a:spAutoFit/>
          </a:bodyPr>
          <a:lstStyle/>
          <a:p>
            <a:pPr algn="just" eaLnBrk="1" fontAlgn="auto" hangingPunct="1">
              <a:spcBef>
                <a:spcPts val="0"/>
              </a:spcBef>
              <a:spcAft>
                <a:spcPts val="0"/>
              </a:spcAft>
              <a:defRPr/>
            </a:pPr>
            <a:r>
              <a:rPr lang="zh-CN" altLang="en-US" sz="2800" b="1" dirty="0" smtClean="0">
                <a:solidFill>
                  <a:schemeClr val="bg1"/>
                </a:solidFill>
                <a:latin typeface="微软雅黑" panose="020B0503020204020204" pitchFamily="34" charset="-122"/>
                <a:ea typeface="微软雅黑" panose="020B0503020204020204" pitchFamily="34" charset="-122"/>
              </a:rPr>
              <a:t>在录入所有报销信息后，进入支付页面选择对私支付，选择公务卡，输入职工号，回车，系统自动出来姓名，点击卡类型</a:t>
            </a:r>
            <a:r>
              <a:rPr lang="en-US" altLang="zh-CN" sz="2800" b="1" dirty="0" smtClean="0">
                <a:solidFill>
                  <a:schemeClr val="bg1"/>
                </a:solidFill>
                <a:latin typeface="微软雅黑" panose="020B0503020204020204" pitchFamily="34" charset="-122"/>
                <a:ea typeface="微软雅黑" panose="020B0503020204020204" pitchFamily="34" charset="-122"/>
              </a:rPr>
              <a:t>/</a:t>
            </a:r>
            <a:r>
              <a:rPr lang="zh-CN" altLang="en-US" sz="2800" b="1" dirty="0" smtClean="0">
                <a:solidFill>
                  <a:schemeClr val="bg1"/>
                </a:solidFill>
                <a:latin typeface="微软雅黑" panose="020B0503020204020204" pitchFamily="34" charset="-122"/>
                <a:ea typeface="微软雅黑" panose="020B0503020204020204" pitchFamily="34" charset="-122"/>
              </a:rPr>
              <a:t>银行下的蓝色问号，选择需要确认的消费记录。点击下一步提交。</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pic>
        <p:nvPicPr>
          <p:cNvPr id="8" name="图片 7" descr="1.jpg"/>
          <p:cNvPicPr>
            <a:picLocks noChangeAspect="1"/>
          </p:cNvPicPr>
          <p:nvPr/>
        </p:nvPicPr>
        <p:blipFill>
          <a:blip r:embed="rId3" cstate="print"/>
          <a:stretch>
            <a:fillRect/>
          </a:stretch>
        </p:blipFill>
        <p:spPr>
          <a:xfrm>
            <a:off x="1097643" y="1310822"/>
            <a:ext cx="9677400" cy="723900"/>
          </a:xfrm>
          <a:prstGeom prst="rect">
            <a:avLst/>
          </a:prstGeom>
        </p:spPr>
      </p:pic>
      <p:sp>
        <p:nvSpPr>
          <p:cNvPr id="5" name="文本框 4"/>
          <p:cNvSpPr txBox="1"/>
          <p:nvPr/>
        </p:nvSpPr>
        <p:spPr>
          <a:xfrm>
            <a:off x="1117600" y="229235"/>
            <a:ext cx="6719570" cy="521970"/>
          </a:xfrm>
          <a:prstGeom prst="rect">
            <a:avLst/>
          </a:prstGeom>
          <a:noFill/>
        </p:spPr>
        <p:txBody>
          <a:bodyPr wrap="square" rtlCol="0">
            <a:spAutoFit/>
          </a:bodyPr>
          <a:lstStyle/>
          <a:p>
            <a:r>
              <a:rPr lang="en-US" sz="2800"/>
              <a:t>5</a:t>
            </a:r>
            <a:r>
              <a:rPr lang="zh-CN" altLang="en-US" sz="2800"/>
              <a:t>、支付方式填写</a:t>
            </a:r>
            <a:r>
              <a:rPr lang="en-US" altLang="zh-CN" sz="2800"/>
              <a:t>--</a:t>
            </a:r>
            <a:r>
              <a:rPr lang="zh-CN" altLang="en-US" sz="2800"/>
              <a:t>对私支付</a:t>
            </a:r>
            <a:r>
              <a:rPr lang="zh-CN" altLang="en-US" sz="2800" b="1"/>
              <a:t>公务卡</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31</a:t>
            </a:fld>
            <a:endParaRPr lang="zh-CN" altLang="en-US"/>
          </a:p>
        </p:txBody>
      </p:sp>
      <p:sp>
        <p:nvSpPr>
          <p:cNvPr id="7" name="文本框 128"/>
          <p:cNvSpPr txBox="1"/>
          <p:nvPr/>
        </p:nvSpPr>
        <p:spPr>
          <a:xfrm>
            <a:off x="1172845" y="5217795"/>
            <a:ext cx="3855720" cy="1198880"/>
          </a:xfrm>
          <a:prstGeom prst="rect">
            <a:avLst/>
          </a:prstGeom>
          <a:solidFill>
            <a:schemeClr val="accent6">
              <a:lumMod val="75000"/>
            </a:schemeClr>
          </a:solidFill>
          <a:ln>
            <a:solidFill>
              <a:schemeClr val="accent6">
                <a:lumMod val="75000"/>
              </a:schemeClr>
            </a:solidFill>
          </a:ln>
        </p:spPr>
        <p:txBody>
          <a:bodyPr wrap="square">
            <a:spAutoFit/>
          </a:bodyPr>
          <a:lstStyle/>
          <a:p>
            <a:pPr algn="just"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rPr>
              <a:t>提交后，将网约单据打印出来，相关人员签完字后，拿到财务接单室提交预审。</a:t>
            </a:r>
          </a:p>
        </p:txBody>
      </p:sp>
      <p:pic>
        <p:nvPicPr>
          <p:cNvPr id="6" name="图片 5" descr="1"/>
          <p:cNvPicPr>
            <a:picLocks noChangeAspect="1"/>
          </p:cNvPicPr>
          <p:nvPr/>
        </p:nvPicPr>
        <p:blipFill>
          <a:blip r:embed="rId2" cstate="print"/>
          <a:stretch>
            <a:fillRect/>
          </a:stretch>
        </p:blipFill>
        <p:spPr>
          <a:xfrm>
            <a:off x="609600" y="79375"/>
            <a:ext cx="5274310" cy="5053330"/>
          </a:xfrm>
          <a:prstGeom prst="rect">
            <a:avLst/>
          </a:prstGeom>
        </p:spPr>
      </p:pic>
      <p:pic>
        <p:nvPicPr>
          <p:cNvPr id="5" name="图片 4" descr="1"/>
          <p:cNvPicPr>
            <a:picLocks noChangeAspect="1"/>
          </p:cNvPicPr>
          <p:nvPr/>
        </p:nvPicPr>
        <p:blipFill>
          <a:blip r:embed="rId3" cstate="print"/>
          <a:stretch>
            <a:fillRect/>
          </a:stretch>
        </p:blipFill>
        <p:spPr>
          <a:xfrm>
            <a:off x="5883910" y="78740"/>
            <a:ext cx="5359400" cy="67005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32</a:t>
            </a:fld>
            <a:endParaRPr lang="zh-CN" altLang="en-US"/>
          </a:p>
        </p:txBody>
      </p:sp>
      <p:pic>
        <p:nvPicPr>
          <p:cNvPr id="6" name="图片 5" descr="1"/>
          <p:cNvPicPr>
            <a:picLocks noChangeAspect="1"/>
          </p:cNvPicPr>
          <p:nvPr/>
        </p:nvPicPr>
        <p:blipFill>
          <a:blip r:embed="rId2" cstate="print"/>
          <a:stretch>
            <a:fillRect/>
          </a:stretch>
        </p:blipFill>
        <p:spPr>
          <a:xfrm>
            <a:off x="6198870" y="77470"/>
            <a:ext cx="5177155" cy="6568440"/>
          </a:xfrm>
          <a:prstGeom prst="rect">
            <a:avLst/>
          </a:prstGeom>
        </p:spPr>
      </p:pic>
      <p:pic>
        <p:nvPicPr>
          <p:cNvPr id="7" name="图片 6" descr="1"/>
          <p:cNvPicPr>
            <a:picLocks noChangeAspect="1"/>
          </p:cNvPicPr>
          <p:nvPr/>
        </p:nvPicPr>
        <p:blipFill>
          <a:blip r:embed="rId3" cstate="print"/>
          <a:stretch>
            <a:fillRect/>
          </a:stretch>
        </p:blipFill>
        <p:spPr>
          <a:xfrm>
            <a:off x="1165225" y="237490"/>
            <a:ext cx="5033645" cy="64839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23554" name="组合 45"/>
          <p:cNvGrpSpPr/>
          <p:nvPr/>
        </p:nvGrpSpPr>
        <p:grpSpPr bwMode="auto">
          <a:xfrm>
            <a:off x="2459355" y="2749550"/>
            <a:ext cx="7872730" cy="756285"/>
            <a:chOff x="3572702" y="2405227"/>
            <a:chExt cx="6704432" cy="881514"/>
          </a:xfrm>
        </p:grpSpPr>
        <p:sp>
          <p:nvSpPr>
            <p:cNvPr id="44" name="矩形 43"/>
            <p:cNvSpPr/>
            <p:nvPr/>
          </p:nvSpPr>
          <p:spPr>
            <a:xfrm>
              <a:off x="4386016" y="2533272"/>
              <a:ext cx="5891118" cy="725343"/>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zh-CN" sz="3600" dirty="0">
                  <a:solidFill>
                    <a:schemeClr val="bg1"/>
                  </a:solidFill>
                  <a:latin typeface="微软雅黑" panose="020B0503020204020204" pitchFamily="34" charset="-122"/>
                  <a:ea typeface="微软雅黑" panose="020B0503020204020204" pitchFamily="34" charset="-122"/>
                </a:rPr>
                <a:t>系统管理</a:t>
              </a:r>
            </a:p>
          </p:txBody>
        </p:sp>
        <p:sp>
          <p:nvSpPr>
            <p:cNvPr id="45" name="任意多边形 44"/>
            <p:cNvSpPr/>
            <p:nvPr/>
          </p:nvSpPr>
          <p:spPr>
            <a:xfrm>
              <a:off x="3572702" y="2405227"/>
              <a:ext cx="1246468" cy="881514"/>
            </a:xfrm>
            <a:custGeom>
              <a:avLst/>
              <a:gdLst>
                <a:gd name="connsiteX0" fmla="*/ 0 w 1262130"/>
                <a:gd name="connsiteY0" fmla="*/ 0 h 785611"/>
                <a:gd name="connsiteX1" fmla="*/ 949818 w 1262130"/>
                <a:gd name="connsiteY1" fmla="*/ 0 h 785611"/>
                <a:gd name="connsiteX2" fmla="*/ 1262130 w 1262130"/>
                <a:gd name="connsiteY2" fmla="*/ 785611 h 785611"/>
                <a:gd name="connsiteX3" fmla="*/ 0 w 1262130"/>
                <a:gd name="connsiteY3" fmla="*/ 785611 h 785611"/>
              </a:gdLst>
              <a:ahLst/>
              <a:cxnLst>
                <a:cxn ang="0">
                  <a:pos x="connsiteX0" y="connsiteY0"/>
                </a:cxn>
                <a:cxn ang="0">
                  <a:pos x="connsiteX1" y="connsiteY1"/>
                </a:cxn>
                <a:cxn ang="0">
                  <a:pos x="connsiteX2" y="connsiteY2"/>
                </a:cxn>
                <a:cxn ang="0">
                  <a:pos x="connsiteX3" y="connsiteY3"/>
                </a:cxn>
              </a:cxnLst>
              <a:rect l="l" t="t" r="r" b="b"/>
              <a:pathLst>
                <a:path w="1262130" h="785611">
                  <a:moveTo>
                    <a:pt x="0" y="0"/>
                  </a:moveTo>
                  <a:lnTo>
                    <a:pt x="949818" y="0"/>
                  </a:lnTo>
                  <a:lnTo>
                    <a:pt x="1262130" y="785611"/>
                  </a:lnTo>
                  <a:lnTo>
                    <a:pt x="0" y="7856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4000" dirty="0">
                  <a:solidFill>
                    <a:srgbClr val="0070C0"/>
                  </a:solidFill>
                  <a:latin typeface="微软雅黑" panose="020B0503020204020204" pitchFamily="34" charset="-122"/>
                  <a:ea typeface="微软雅黑" panose="020B0503020204020204" pitchFamily="34" charset="-122"/>
                </a:rPr>
                <a:t>  </a:t>
              </a:r>
              <a:r>
                <a:rPr lang="zh-CN" altLang="en-US" sz="4000" dirty="0">
                  <a:solidFill>
                    <a:srgbClr val="0070C0"/>
                  </a:solidFill>
                  <a:latin typeface="微软雅黑" panose="020B0503020204020204" pitchFamily="34" charset="-122"/>
                  <a:ea typeface="微软雅黑" panose="020B0503020204020204" pitchFamily="34" charset="-122"/>
                </a:rPr>
                <a:t>三</a:t>
              </a:r>
            </a:p>
          </p:txBody>
        </p:sp>
      </p:grpSp>
      <p:sp>
        <p:nvSpPr>
          <p:cNvPr id="2" name="灯片编号占位符 1"/>
          <p:cNvSpPr>
            <a:spLocks noGrp="1"/>
          </p:cNvSpPr>
          <p:nvPr>
            <p:ph type="sldNum" sz="quarter" idx="12"/>
          </p:nvPr>
        </p:nvSpPr>
        <p:spPr/>
        <p:txBody>
          <a:bodyPr/>
          <a:lstStyle/>
          <a:p>
            <a:pPr>
              <a:defRPr/>
            </a:pPr>
            <a:fld id="{D9E22FE3-1DA5-469D-BECB-02C2AD7E1641}" type="slidenum">
              <a:rPr lang="zh-CN" altLang="en-US" smtClean="0"/>
              <a:pPr>
                <a:defRPr/>
              </a:pPr>
              <a:t>33</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34</a:t>
            </a:fld>
            <a:endParaRPr lang="zh-CN" altLang="en-US"/>
          </a:p>
        </p:txBody>
      </p:sp>
      <p:sp>
        <p:nvSpPr>
          <p:cNvPr id="2" name="文本框 1"/>
          <p:cNvSpPr txBox="1"/>
          <p:nvPr/>
        </p:nvSpPr>
        <p:spPr>
          <a:xfrm>
            <a:off x="1275080" y="380365"/>
            <a:ext cx="4432300" cy="521970"/>
          </a:xfrm>
          <a:prstGeom prst="rect">
            <a:avLst/>
          </a:prstGeom>
          <a:noFill/>
        </p:spPr>
        <p:txBody>
          <a:bodyPr wrap="square" rtlCol="0">
            <a:spAutoFit/>
          </a:bodyPr>
          <a:lstStyle/>
          <a:p>
            <a:r>
              <a:rPr lang="en-US" altLang="zh-CN" sz="2800"/>
              <a:t>1</a:t>
            </a:r>
            <a:r>
              <a:rPr lang="zh-CN" altLang="en-US" sz="2800"/>
              <a:t>、项目授权管理</a:t>
            </a:r>
          </a:p>
        </p:txBody>
      </p:sp>
      <p:sp>
        <p:nvSpPr>
          <p:cNvPr id="5" name="文本框 4"/>
          <p:cNvSpPr txBox="1"/>
          <p:nvPr/>
        </p:nvSpPr>
        <p:spPr>
          <a:xfrm>
            <a:off x="1275080" y="1146175"/>
            <a:ext cx="8354695" cy="1014730"/>
          </a:xfrm>
          <a:prstGeom prst="rect">
            <a:avLst/>
          </a:prstGeom>
          <a:noFill/>
        </p:spPr>
        <p:txBody>
          <a:bodyPr wrap="square" rtlCol="0">
            <a:spAutoFit/>
          </a:bodyPr>
          <a:lstStyle/>
          <a:p>
            <a:r>
              <a:rPr lang="zh-CN" altLang="en-US" sz="2000"/>
              <a:t>对于科研项目，该系统只允许项目负责人本人使用，若负责人同意，可以给其他人员进行授权进行网报操作。</a:t>
            </a:r>
          </a:p>
          <a:p>
            <a:r>
              <a:rPr lang="zh-CN" altLang="en-US" sz="2000"/>
              <a:t>对于校内部门预算项目，不需负责人授权，即可手输项目号进行申报。</a:t>
            </a:r>
          </a:p>
        </p:txBody>
      </p:sp>
      <p:pic>
        <p:nvPicPr>
          <p:cNvPr id="8" name="图片 7" descr="1"/>
          <p:cNvPicPr>
            <a:picLocks noChangeAspect="1"/>
          </p:cNvPicPr>
          <p:nvPr/>
        </p:nvPicPr>
        <p:blipFill>
          <a:blip r:embed="rId2"/>
          <a:stretch>
            <a:fillRect/>
          </a:stretch>
        </p:blipFill>
        <p:spPr>
          <a:xfrm>
            <a:off x="1342390" y="2423795"/>
            <a:ext cx="8429625" cy="3543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stretch>
            <a:fillRect/>
          </a:stretch>
        </p:blipFill>
        <p:spPr>
          <a:xfrm>
            <a:off x="1306286" y="154047"/>
            <a:ext cx="9579429" cy="6498167"/>
          </a:xfrm>
          <a:prstGeom prst="rect">
            <a:avLst/>
          </a:prstGeom>
          <a:ln>
            <a:solidFill>
              <a:srgbClr val="00B0F0"/>
            </a:solidFill>
          </a:ln>
          <a:effectLst>
            <a:outerShdw blurRad="50800" dist="38100" dir="2700000" algn="ctr" rotWithShape="0">
              <a:schemeClr val="tx1">
                <a:alpha val="40000"/>
              </a:schemeClr>
            </a:outerShdw>
          </a:effectLst>
        </p:spPr>
      </p:pic>
      <p:sp>
        <p:nvSpPr>
          <p:cNvPr id="5" name="对角圆角矩形 14"/>
          <p:cNvSpPr/>
          <p:nvPr/>
        </p:nvSpPr>
        <p:spPr>
          <a:xfrm>
            <a:off x="3039164" y="1721893"/>
            <a:ext cx="1076476" cy="1318381"/>
          </a:xfrm>
          <a:prstGeom prst="round2DiagRect">
            <a:avLst/>
          </a:prstGeom>
          <a:noFill/>
          <a:ln w="38100" cmpd="sng">
            <a:solidFill>
              <a:srgbClr val="FE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圆角矩形标注 15"/>
          <p:cNvSpPr/>
          <p:nvPr/>
        </p:nvSpPr>
        <p:spPr>
          <a:xfrm>
            <a:off x="151002" y="3640822"/>
            <a:ext cx="2160243" cy="752210"/>
          </a:xfrm>
          <a:prstGeom prst="wedgeRoundRectCallout">
            <a:avLst>
              <a:gd name="adj1" fmla="val 105797"/>
              <a:gd name="adj2" fmla="val -142751"/>
              <a:gd name="adj3" fmla="val 16667"/>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可授权使用项目的系统列表</a:t>
            </a:r>
          </a:p>
        </p:txBody>
      </p:sp>
      <p:sp>
        <p:nvSpPr>
          <p:cNvPr id="2" name="灯片编号占位符 1"/>
          <p:cNvSpPr>
            <a:spLocks noGrp="1"/>
          </p:cNvSpPr>
          <p:nvPr>
            <p:ph type="sldNum" sz="quarter" idx="12"/>
          </p:nvPr>
        </p:nvSpPr>
        <p:spPr/>
        <p:txBody>
          <a:bodyPr/>
          <a:lstStyle/>
          <a:p>
            <a:pPr>
              <a:defRPr/>
            </a:pPr>
            <a:fld id="{D457DE19-0771-4C51-9687-CAFB1AD96585}" type="slidenum">
              <a:rPr lang="zh-CN" altLang="en-US" smtClean="0"/>
              <a:pPr>
                <a:defRPr/>
              </a:pPr>
              <a:t>35</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stretch>
            <a:fillRect/>
          </a:stretch>
        </p:blipFill>
        <p:spPr>
          <a:xfrm>
            <a:off x="1569784" y="163286"/>
            <a:ext cx="9171214" cy="6531429"/>
          </a:xfrm>
          <a:prstGeom prst="rect">
            <a:avLst/>
          </a:prstGeom>
          <a:ln>
            <a:solidFill>
              <a:srgbClr val="00B0F0"/>
            </a:solidFill>
          </a:ln>
          <a:effectLst>
            <a:outerShdw blurRad="50800" dist="38100" dir="2700000" algn="ctr" rotWithShape="0">
              <a:schemeClr val="tx1">
                <a:alpha val="40000"/>
              </a:schemeClr>
            </a:outerShdw>
          </a:effectLst>
        </p:spPr>
      </p:pic>
      <p:sp>
        <p:nvSpPr>
          <p:cNvPr id="15" name="矩形 115"/>
          <p:cNvSpPr>
            <a:spLocks noChangeArrowheads="1"/>
          </p:cNvSpPr>
          <p:nvPr/>
        </p:nvSpPr>
        <p:spPr bwMode="auto">
          <a:xfrm>
            <a:off x="1091612" y="4002159"/>
            <a:ext cx="2431765" cy="830997"/>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2400" dirty="0">
                <a:solidFill>
                  <a:schemeClr val="bg1"/>
                </a:solidFill>
                <a:latin typeface="微软雅黑" panose="020B0503020204020204" pitchFamily="34" charset="-122"/>
                <a:ea typeface="微软雅黑" panose="020B0503020204020204" pitchFamily="34" charset="-122"/>
              </a:rPr>
              <a:t>一次为多人</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defRPr/>
            </a:pPr>
            <a:r>
              <a:rPr lang="zh-CN" altLang="en-US" sz="2400" dirty="0">
                <a:solidFill>
                  <a:schemeClr val="bg1"/>
                </a:solidFill>
                <a:latin typeface="微软雅黑" panose="020B0503020204020204" pitchFamily="34" charset="-122"/>
                <a:ea typeface="微软雅黑" panose="020B0503020204020204" pitchFamily="34" charset="-122"/>
              </a:rPr>
              <a:t>授权使用项目</a:t>
            </a:r>
          </a:p>
        </p:txBody>
      </p:sp>
      <p:sp>
        <p:nvSpPr>
          <p:cNvPr id="2" name="灯片编号占位符 1"/>
          <p:cNvSpPr>
            <a:spLocks noGrp="1"/>
          </p:cNvSpPr>
          <p:nvPr>
            <p:ph type="sldNum" sz="quarter" idx="12"/>
          </p:nvPr>
        </p:nvSpPr>
        <p:spPr/>
        <p:txBody>
          <a:bodyPr/>
          <a:lstStyle/>
          <a:p>
            <a:pPr>
              <a:defRPr/>
            </a:pPr>
            <a:fld id="{D457DE19-0771-4C51-9687-CAFB1AD96585}" type="slidenum">
              <a:rPr lang="zh-CN" altLang="en-US" smtClean="0"/>
              <a:pPr>
                <a:defRPr/>
              </a:pPr>
              <a:t>36</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
          <p:cNvPicPr>
            <a:picLocks noChangeAspect="1"/>
          </p:cNvPicPr>
          <p:nvPr/>
        </p:nvPicPr>
        <p:blipFill>
          <a:blip r:embed="rId2"/>
          <a:stretch>
            <a:fillRect/>
          </a:stretch>
        </p:blipFill>
        <p:spPr>
          <a:xfrm>
            <a:off x="566420" y="3584575"/>
            <a:ext cx="9963150" cy="2771775"/>
          </a:xfrm>
          <a:prstGeom prst="rect">
            <a:avLst/>
          </a:prstGeom>
        </p:spPr>
      </p:pic>
      <p:pic>
        <p:nvPicPr>
          <p:cNvPr id="4" name="图片 3" descr="1"/>
          <p:cNvPicPr>
            <a:picLocks noChangeAspect="1"/>
          </p:cNvPicPr>
          <p:nvPr/>
        </p:nvPicPr>
        <p:blipFill>
          <a:blip r:embed="rId3"/>
          <a:stretch>
            <a:fillRect/>
          </a:stretch>
        </p:blipFill>
        <p:spPr>
          <a:xfrm>
            <a:off x="1260475" y="950595"/>
            <a:ext cx="8763000" cy="2362200"/>
          </a:xfrm>
          <a:prstGeom prst="rect">
            <a:avLst/>
          </a:prstGeom>
        </p:spPr>
      </p:pic>
      <p:sp>
        <p:nvSpPr>
          <p:cNvPr id="15" name="矩形 115"/>
          <p:cNvSpPr>
            <a:spLocks noChangeArrowheads="1"/>
          </p:cNvSpPr>
          <p:nvPr/>
        </p:nvSpPr>
        <p:spPr bwMode="auto">
          <a:xfrm>
            <a:off x="9099550" y="4277995"/>
            <a:ext cx="2757805" cy="829945"/>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2400" dirty="0">
                <a:solidFill>
                  <a:schemeClr val="bg1"/>
                </a:solidFill>
                <a:latin typeface="微软雅黑" panose="020B0503020204020204" pitchFamily="34" charset="-122"/>
                <a:ea typeface="微软雅黑" panose="020B0503020204020204" pitchFamily="34" charset="-122"/>
              </a:rPr>
              <a:t>授权日志可以查看授权历史信息</a:t>
            </a:r>
          </a:p>
        </p:txBody>
      </p:sp>
      <p:sp>
        <p:nvSpPr>
          <p:cNvPr id="2" name="灯片编号占位符 1"/>
          <p:cNvSpPr>
            <a:spLocks noGrp="1"/>
          </p:cNvSpPr>
          <p:nvPr>
            <p:ph type="sldNum" sz="quarter" idx="12"/>
          </p:nvPr>
        </p:nvSpPr>
        <p:spPr/>
        <p:txBody>
          <a:bodyPr/>
          <a:lstStyle/>
          <a:p>
            <a:pPr>
              <a:defRPr/>
            </a:pPr>
            <a:fld id="{D457DE19-0771-4C51-9687-CAFB1AD96585}" type="slidenum">
              <a:rPr lang="zh-CN" altLang="en-US" smtClean="0"/>
              <a:pPr>
                <a:defRPr/>
              </a:pPr>
              <a:t>37</a:t>
            </a:fld>
            <a:endParaRPr lang="zh-CN" altLang="en-US"/>
          </a:p>
        </p:txBody>
      </p:sp>
      <p:sp>
        <p:nvSpPr>
          <p:cNvPr id="5" name="矩形 115"/>
          <p:cNvSpPr>
            <a:spLocks noChangeArrowheads="1"/>
          </p:cNvSpPr>
          <p:nvPr/>
        </p:nvSpPr>
        <p:spPr bwMode="auto">
          <a:xfrm>
            <a:off x="9613448" y="1314134"/>
            <a:ext cx="2012281" cy="830997"/>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defRPr/>
            </a:pPr>
            <a:r>
              <a:rPr lang="zh-CN" altLang="en-US" sz="2400" dirty="0">
                <a:solidFill>
                  <a:schemeClr val="bg1"/>
                </a:solidFill>
                <a:latin typeface="微软雅黑" panose="020B0503020204020204" pitchFamily="34" charset="-122"/>
                <a:ea typeface="微软雅黑" panose="020B0503020204020204" pitchFamily="34" charset="-122"/>
              </a:rPr>
              <a:t>与项目授权</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defRPr/>
            </a:pPr>
            <a:r>
              <a:rPr lang="zh-CN" altLang="en-US" sz="2400" dirty="0">
                <a:solidFill>
                  <a:schemeClr val="bg1"/>
                </a:solidFill>
                <a:latin typeface="微软雅黑" panose="020B0503020204020204" pitchFamily="34" charset="-122"/>
                <a:ea typeface="微软雅黑" panose="020B0503020204020204" pitchFamily="34" charset="-122"/>
              </a:rPr>
              <a:t>功能作用相反</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1.jpg"/>
          <p:cNvPicPr>
            <a:picLocks noChangeAspect="1"/>
          </p:cNvPicPr>
          <p:nvPr/>
        </p:nvPicPr>
        <p:blipFill>
          <a:blip r:embed="rId2" cstate="print"/>
          <a:stretch>
            <a:fillRect/>
          </a:stretch>
        </p:blipFill>
        <p:spPr>
          <a:xfrm>
            <a:off x="995590" y="3107871"/>
            <a:ext cx="9620250" cy="3429000"/>
          </a:xfrm>
          <a:prstGeom prst="rect">
            <a:avLst/>
          </a:prstGeom>
        </p:spPr>
      </p:pic>
      <p:sp>
        <p:nvSpPr>
          <p:cNvPr id="87043" name="文本框 88"/>
          <p:cNvSpPr txBox="1">
            <a:spLocks noChangeArrowheads="1"/>
          </p:cNvSpPr>
          <p:nvPr/>
        </p:nvSpPr>
        <p:spPr bwMode="auto">
          <a:xfrm>
            <a:off x="1046163" y="1261860"/>
            <a:ext cx="10109200" cy="521970"/>
          </a:xfrm>
          <a:prstGeom prst="rect">
            <a:avLst/>
          </a:prstGeom>
          <a:solidFill>
            <a:srgbClr val="0070C0"/>
          </a:solidFill>
          <a:ln w="9525">
            <a:solidFill>
              <a:srgbClr val="0070C0"/>
            </a:solidFill>
            <a:miter lim="800000"/>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993775" y="304800"/>
            <a:ext cx="7764463" cy="1143000"/>
          </a:xfrm>
        </p:spPr>
        <p:txBody>
          <a:bodyPr/>
          <a:lstStyle/>
          <a:p>
            <a:pPr>
              <a:defRPr/>
            </a:pPr>
            <a:r>
              <a:rPr lang="en-US" altLang="zh-CN" dirty="0" smtClean="0">
                <a:solidFill>
                  <a:schemeClr val="tx1">
                    <a:lumMod val="75000"/>
                    <a:lumOff val="25000"/>
                  </a:schemeClr>
                </a:solidFill>
              </a:rPr>
              <a:t>2</a:t>
            </a:r>
            <a:r>
              <a:rPr lang="zh-CN" altLang="en-US" dirty="0" smtClean="0">
                <a:solidFill>
                  <a:schemeClr val="tx1">
                    <a:lumMod val="75000"/>
                    <a:lumOff val="25000"/>
                  </a:schemeClr>
                </a:solidFill>
              </a:rPr>
              <a:t>、我的项目</a:t>
            </a:r>
            <a:endParaRPr lang="zh-CN" altLang="en-US" dirty="0">
              <a:solidFill>
                <a:schemeClr val="tx1">
                  <a:lumMod val="75000"/>
                  <a:lumOff val="25000"/>
                </a:schemeClr>
              </a:solidFill>
            </a:endParaRPr>
          </a:p>
        </p:txBody>
      </p:sp>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38</a:t>
            </a:fld>
            <a:endParaRPr lang="zh-CN" altLang="en-US"/>
          </a:p>
        </p:txBody>
      </p:sp>
      <p:pic>
        <p:nvPicPr>
          <p:cNvPr id="8" name="图片 7" descr="1.jpg"/>
          <p:cNvPicPr>
            <a:picLocks noChangeAspect="1"/>
          </p:cNvPicPr>
          <p:nvPr/>
        </p:nvPicPr>
        <p:blipFill>
          <a:blip r:embed="rId3" cstate="print"/>
          <a:stretch>
            <a:fillRect/>
          </a:stretch>
        </p:blipFill>
        <p:spPr>
          <a:xfrm>
            <a:off x="1074964" y="950006"/>
            <a:ext cx="9491436" cy="2039938"/>
          </a:xfrm>
          <a:prstGeom prst="rect">
            <a:avLst/>
          </a:prstGeom>
        </p:spPr>
      </p:pic>
      <p:sp>
        <p:nvSpPr>
          <p:cNvPr id="9" name="文本框 88"/>
          <p:cNvSpPr txBox="1">
            <a:spLocks noChangeArrowheads="1"/>
          </p:cNvSpPr>
          <p:nvPr/>
        </p:nvSpPr>
        <p:spPr bwMode="auto">
          <a:xfrm>
            <a:off x="5199380" y="2702198"/>
            <a:ext cx="6992620" cy="830997"/>
          </a:xfrm>
          <a:prstGeom prst="rect">
            <a:avLst/>
          </a:prstGeom>
          <a:solidFill>
            <a:schemeClr val="accent6">
              <a:lumMod val="75000"/>
            </a:schemeClr>
          </a:solidFill>
          <a:ln>
            <a:solidFill>
              <a:schemeClr val="accent6">
                <a:lumMod val="75000"/>
              </a:schemeClr>
            </a:solidFill>
          </a:ln>
        </p:spPr>
        <p:txBody>
          <a:bodyPr wrap="square">
            <a:spAutoFit/>
          </a:bodyPr>
          <a:lstStyle>
            <a:defPPr>
              <a:defRPr lang="zh-CN"/>
            </a:defPPr>
            <a:lvl1pPr algn="just" eaLnBrk="1" fontAlgn="auto" hangingPunct="1">
              <a:spcBef>
                <a:spcPts val="0"/>
              </a:spcBef>
              <a:spcAft>
                <a:spcPts val="0"/>
              </a:spcAft>
              <a:defRPr sz="2400">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zh-CN" altLang="en-US" dirty="0" smtClean="0"/>
              <a:t>点击我的项目，或者返回首页，分别有业务的各种状态。点击查询，可以查看或者修改业务信息。</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a:stretch>
            <a:fillRect/>
          </a:stretch>
        </p:blipFill>
        <p:spPr>
          <a:xfrm>
            <a:off x="1066800" y="2180590"/>
            <a:ext cx="10057765" cy="2496820"/>
          </a:xfrm>
          <a:prstGeom prst="rect">
            <a:avLst/>
          </a:prstGeom>
        </p:spPr>
      </p:pic>
      <p:sp>
        <p:nvSpPr>
          <p:cNvPr id="87043" name="文本框 88"/>
          <p:cNvSpPr txBox="1">
            <a:spLocks noChangeArrowheads="1"/>
          </p:cNvSpPr>
          <p:nvPr/>
        </p:nvSpPr>
        <p:spPr bwMode="auto">
          <a:xfrm>
            <a:off x="1046163" y="1261860"/>
            <a:ext cx="10109200" cy="521970"/>
          </a:xfrm>
          <a:prstGeom prst="rect">
            <a:avLst/>
          </a:prstGeom>
          <a:solidFill>
            <a:srgbClr val="0070C0"/>
          </a:solidFill>
          <a:ln w="9525">
            <a:solidFill>
              <a:srgbClr val="0070C0"/>
            </a:solidFill>
            <a:miter lim="800000"/>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993775" y="304800"/>
            <a:ext cx="7764463" cy="1143000"/>
          </a:xfrm>
        </p:spPr>
        <p:txBody>
          <a:bodyPr/>
          <a:lstStyle/>
          <a:p>
            <a:pPr>
              <a:defRPr/>
            </a:pPr>
            <a:r>
              <a:rPr lang="en-US" altLang="zh-CN" dirty="0" smtClean="0">
                <a:solidFill>
                  <a:schemeClr val="tx1">
                    <a:lumMod val="75000"/>
                    <a:lumOff val="25000"/>
                  </a:schemeClr>
                </a:solidFill>
              </a:rPr>
              <a:t>3</a:t>
            </a:r>
            <a:r>
              <a:rPr lang="zh-CN" altLang="en-US" dirty="0" smtClean="0">
                <a:solidFill>
                  <a:schemeClr val="tx1">
                    <a:lumMod val="75000"/>
                    <a:lumOff val="25000"/>
                  </a:schemeClr>
                </a:solidFill>
              </a:rPr>
              <a:t>、系统管理</a:t>
            </a:r>
            <a:endParaRPr lang="zh-CN" altLang="en-US" dirty="0">
              <a:solidFill>
                <a:schemeClr val="tx1">
                  <a:lumMod val="75000"/>
                  <a:lumOff val="25000"/>
                </a:schemeClr>
              </a:solidFill>
            </a:endParaRPr>
          </a:p>
        </p:txBody>
      </p:sp>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39</a:t>
            </a:fld>
            <a:endParaRPr lang="zh-CN" altLang="en-US"/>
          </a:p>
        </p:txBody>
      </p:sp>
      <p:sp>
        <p:nvSpPr>
          <p:cNvPr id="9" name="文本框 88"/>
          <p:cNvSpPr txBox="1">
            <a:spLocks noChangeArrowheads="1"/>
          </p:cNvSpPr>
          <p:nvPr/>
        </p:nvSpPr>
        <p:spPr bwMode="auto">
          <a:xfrm>
            <a:off x="6475730" y="3751580"/>
            <a:ext cx="3778885" cy="829945"/>
          </a:xfrm>
          <a:prstGeom prst="rect">
            <a:avLst/>
          </a:prstGeom>
          <a:solidFill>
            <a:schemeClr val="accent6">
              <a:lumMod val="75000"/>
            </a:schemeClr>
          </a:solidFill>
          <a:ln>
            <a:solidFill>
              <a:schemeClr val="accent6">
                <a:lumMod val="75000"/>
              </a:schemeClr>
            </a:solidFill>
          </a:ln>
        </p:spPr>
        <p:txBody>
          <a:bodyPr wrap="square">
            <a:spAutoFit/>
          </a:bodyPr>
          <a:lstStyle>
            <a:defPPr>
              <a:defRPr lang="zh-CN"/>
            </a:defPPr>
            <a:lvl1pPr algn="just" eaLnBrk="1" fontAlgn="auto" hangingPunct="1">
              <a:spcBef>
                <a:spcPts val="0"/>
              </a:spcBef>
              <a:spcAft>
                <a:spcPts val="0"/>
              </a:spcAft>
              <a:defRPr sz="2400">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zh-CN" altLang="en-US" dirty="0" smtClean="0"/>
              <a:t>点击系统管理，可以修改个人信息、密码。</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14375" y="1111885"/>
            <a:ext cx="10515600" cy="4351338"/>
          </a:xfrm>
        </p:spPr>
        <p:txBody>
          <a:bodyPr/>
          <a:lstStyle/>
          <a:p>
            <a:r>
              <a:rPr lang="zh-CN" altLang="en-US" dirty="0"/>
              <a:t>您可以通过河海大学</a:t>
            </a:r>
            <a:r>
              <a:rPr lang="zh-CN" altLang="en-US" b="1" dirty="0"/>
              <a:t>信息门户</a:t>
            </a:r>
            <a:r>
              <a:rPr lang="zh-CN" altLang="en-US" dirty="0"/>
              <a:t>（http://my.hhu.edu.cn/login.portal）中</a:t>
            </a:r>
            <a:r>
              <a:rPr lang="en-US" altLang="zh-CN" dirty="0"/>
              <a:t>“</a:t>
            </a:r>
            <a:r>
              <a:rPr lang="zh-CN" altLang="en-US" b="1" dirty="0"/>
              <a:t>财务平台</a:t>
            </a:r>
            <a:r>
              <a:rPr lang="en-US" altLang="zh-CN" dirty="0"/>
              <a:t>”</a:t>
            </a:r>
            <a:r>
              <a:rPr lang="zh-CN" altLang="en-US" dirty="0"/>
              <a:t>进入</a:t>
            </a:r>
            <a:r>
              <a:rPr lang="en-US" altLang="zh-CN" dirty="0"/>
              <a:t>“</a:t>
            </a:r>
            <a:r>
              <a:rPr lang="zh-CN" altLang="en-US" b="1" dirty="0"/>
              <a:t>财务网上综合服务平台（南京）</a:t>
            </a:r>
            <a:r>
              <a:rPr lang="en-US" altLang="zh-CN" dirty="0"/>
              <a:t>”</a:t>
            </a:r>
          </a:p>
        </p:txBody>
      </p:sp>
      <p:sp>
        <p:nvSpPr>
          <p:cNvPr id="3" name="标题 2"/>
          <p:cNvSpPr>
            <a:spLocks noGrp="1"/>
          </p:cNvSpPr>
          <p:nvPr>
            <p:ph type="title"/>
          </p:nvPr>
        </p:nvSpPr>
        <p:spPr>
          <a:xfrm>
            <a:off x="1062355" y="252730"/>
            <a:ext cx="10066655" cy="756285"/>
          </a:xfrm>
        </p:spPr>
        <p:txBody>
          <a:bodyPr/>
          <a:lstStyle/>
          <a:p>
            <a:r>
              <a:rPr lang="zh-CN" altLang="en-US" sz="3200" b="1" dirty="0">
                <a:latin typeface="Calibri" panose="020F0502020204030204" pitchFamily="34" charset="0"/>
                <a:ea typeface="宋体" panose="02010600030101010101" pitchFamily="2" charset="-122"/>
                <a:cs typeface="+mn-cs"/>
              </a:rPr>
              <a:t>1、进入方式一</a:t>
            </a:r>
            <a:endParaRPr lang="zh-CN" altLang="en-US" sz="2800" b="1" dirty="0" smtClean="0"/>
          </a:p>
        </p:txBody>
      </p:sp>
      <p:sp>
        <p:nvSpPr>
          <p:cNvPr id="4" name="灯片编号占位符 3"/>
          <p:cNvSpPr>
            <a:spLocks noGrp="1"/>
          </p:cNvSpPr>
          <p:nvPr>
            <p:ph type="sldNum" sz="quarter" idx="12"/>
          </p:nvPr>
        </p:nvSpPr>
        <p:spPr/>
        <p:txBody>
          <a:bodyPr/>
          <a:lstStyle/>
          <a:p>
            <a:pPr>
              <a:defRPr/>
            </a:pPr>
            <a:fld id="{D457DE19-0771-4C51-9687-CAFB1AD96585}" type="slidenum">
              <a:rPr lang="zh-CN" altLang="en-US"/>
              <a:pPr>
                <a:defRPr/>
              </a:pPr>
              <a:t>4</a:t>
            </a:fld>
            <a:endParaRPr lang="zh-CN" altLang="en-US"/>
          </a:p>
        </p:txBody>
      </p:sp>
      <p:pic>
        <p:nvPicPr>
          <p:cNvPr id="8" name="图片 8" descr="1"/>
          <p:cNvPicPr>
            <a:picLocks noChangeAspect="1"/>
          </p:cNvPicPr>
          <p:nvPr/>
        </p:nvPicPr>
        <p:blipFill>
          <a:blip r:embed="rId2" cstate="print"/>
          <a:stretch>
            <a:fillRect/>
          </a:stretch>
        </p:blipFill>
        <p:spPr>
          <a:xfrm>
            <a:off x="1323975" y="2192020"/>
            <a:ext cx="9544050" cy="41643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3" name="组合 45"/>
          <p:cNvGrpSpPr/>
          <p:nvPr/>
        </p:nvGrpSpPr>
        <p:grpSpPr bwMode="auto">
          <a:xfrm>
            <a:off x="2459355" y="2749550"/>
            <a:ext cx="7872730" cy="756285"/>
            <a:chOff x="3572702" y="2405227"/>
            <a:chExt cx="6704432" cy="881514"/>
          </a:xfrm>
        </p:grpSpPr>
        <p:sp>
          <p:nvSpPr>
            <p:cNvPr id="44" name="矩形 43"/>
            <p:cNvSpPr/>
            <p:nvPr/>
          </p:nvSpPr>
          <p:spPr>
            <a:xfrm>
              <a:off x="4386016" y="2533272"/>
              <a:ext cx="5891118" cy="725343"/>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zh-CN" sz="3600" dirty="0">
                  <a:solidFill>
                    <a:schemeClr val="bg1"/>
                  </a:solidFill>
                  <a:latin typeface="微软雅黑" panose="020B0503020204020204" pitchFamily="34" charset="-122"/>
                  <a:ea typeface="微软雅黑" panose="020B0503020204020204" pitchFamily="34" charset="-122"/>
                </a:rPr>
                <a:t>提交预审</a:t>
              </a:r>
            </a:p>
          </p:txBody>
        </p:sp>
        <p:sp>
          <p:nvSpPr>
            <p:cNvPr id="45" name="任意多边形 44"/>
            <p:cNvSpPr/>
            <p:nvPr/>
          </p:nvSpPr>
          <p:spPr>
            <a:xfrm>
              <a:off x="3572702" y="2405227"/>
              <a:ext cx="1246468" cy="881514"/>
            </a:xfrm>
            <a:custGeom>
              <a:avLst/>
              <a:gdLst>
                <a:gd name="connsiteX0" fmla="*/ 0 w 1262130"/>
                <a:gd name="connsiteY0" fmla="*/ 0 h 785611"/>
                <a:gd name="connsiteX1" fmla="*/ 949818 w 1262130"/>
                <a:gd name="connsiteY1" fmla="*/ 0 h 785611"/>
                <a:gd name="connsiteX2" fmla="*/ 1262130 w 1262130"/>
                <a:gd name="connsiteY2" fmla="*/ 785611 h 785611"/>
                <a:gd name="connsiteX3" fmla="*/ 0 w 1262130"/>
                <a:gd name="connsiteY3" fmla="*/ 785611 h 785611"/>
              </a:gdLst>
              <a:ahLst/>
              <a:cxnLst>
                <a:cxn ang="0">
                  <a:pos x="connsiteX0" y="connsiteY0"/>
                </a:cxn>
                <a:cxn ang="0">
                  <a:pos x="connsiteX1" y="connsiteY1"/>
                </a:cxn>
                <a:cxn ang="0">
                  <a:pos x="connsiteX2" y="connsiteY2"/>
                </a:cxn>
                <a:cxn ang="0">
                  <a:pos x="connsiteX3" y="connsiteY3"/>
                </a:cxn>
              </a:cxnLst>
              <a:rect l="l" t="t" r="r" b="b"/>
              <a:pathLst>
                <a:path w="1262130" h="785611">
                  <a:moveTo>
                    <a:pt x="0" y="0"/>
                  </a:moveTo>
                  <a:lnTo>
                    <a:pt x="949818" y="0"/>
                  </a:lnTo>
                  <a:lnTo>
                    <a:pt x="1262130" y="785611"/>
                  </a:lnTo>
                  <a:lnTo>
                    <a:pt x="0" y="7856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4000" dirty="0">
                  <a:solidFill>
                    <a:srgbClr val="0070C0"/>
                  </a:solidFill>
                  <a:latin typeface="微软雅黑" panose="020B0503020204020204" pitchFamily="34" charset="-122"/>
                  <a:ea typeface="微软雅黑" panose="020B0503020204020204" pitchFamily="34" charset="-122"/>
                </a:rPr>
                <a:t> </a:t>
              </a:r>
              <a:r>
                <a:rPr lang="zh-CN" altLang="en-US" sz="4000" dirty="0">
                  <a:solidFill>
                    <a:srgbClr val="0070C0"/>
                  </a:solidFill>
                  <a:latin typeface="微软雅黑" panose="020B0503020204020204" pitchFamily="34" charset="-122"/>
                  <a:ea typeface="微软雅黑" panose="020B0503020204020204" pitchFamily="34" charset="-122"/>
                </a:rPr>
                <a:t>四</a:t>
              </a:r>
            </a:p>
          </p:txBody>
        </p:sp>
      </p:grpSp>
      <p:sp>
        <p:nvSpPr>
          <p:cNvPr id="2" name="灯片编号占位符 1"/>
          <p:cNvSpPr>
            <a:spLocks noGrp="1"/>
          </p:cNvSpPr>
          <p:nvPr>
            <p:ph type="sldNum" sz="quarter" idx="12"/>
          </p:nvPr>
        </p:nvSpPr>
        <p:spPr/>
        <p:txBody>
          <a:bodyPr/>
          <a:lstStyle/>
          <a:p>
            <a:pPr>
              <a:defRPr/>
            </a:pPr>
            <a:fld id="{D9E22FE3-1DA5-469D-BECB-02C2AD7E1641}" type="slidenum">
              <a:rPr lang="zh-CN" altLang="en-US" smtClean="0"/>
              <a:pPr>
                <a:defRPr/>
              </a:pPr>
              <a:t>40</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40130" y="1252855"/>
            <a:ext cx="10109200" cy="378396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7043" name="文本框 88"/>
          <p:cNvSpPr txBox="1">
            <a:spLocks noChangeArrowheads="1"/>
          </p:cNvSpPr>
          <p:nvPr/>
        </p:nvSpPr>
        <p:spPr bwMode="auto">
          <a:xfrm>
            <a:off x="1046163" y="1261860"/>
            <a:ext cx="10109200" cy="521970"/>
          </a:xfrm>
          <a:prstGeom prst="rect">
            <a:avLst/>
          </a:prstGeom>
          <a:solidFill>
            <a:srgbClr val="0070C0"/>
          </a:solidFill>
          <a:ln w="9525">
            <a:solidFill>
              <a:srgbClr val="0070C0"/>
            </a:solidFill>
            <a:miter lim="800000"/>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dirty="0">
                <a:solidFill>
                  <a:schemeClr val="bg1"/>
                </a:solidFill>
                <a:latin typeface="微软雅黑" panose="020B0503020204020204" pitchFamily="34" charset="-122"/>
                <a:ea typeface="微软雅黑" panose="020B0503020204020204" pitchFamily="34" charset="-122"/>
              </a:rPr>
              <a:t>现场交单</a:t>
            </a:r>
          </a:p>
        </p:txBody>
      </p:sp>
      <p:sp>
        <p:nvSpPr>
          <p:cNvPr id="7" name="文本框 128"/>
          <p:cNvSpPr txBox="1"/>
          <p:nvPr/>
        </p:nvSpPr>
        <p:spPr>
          <a:xfrm>
            <a:off x="1095800" y="1796274"/>
            <a:ext cx="10009186" cy="3415030"/>
          </a:xfrm>
          <a:prstGeom prst="rect">
            <a:avLst/>
          </a:prstGeom>
          <a:noFill/>
        </p:spPr>
        <p:txBody>
          <a:bodyPr wrap="square">
            <a:spAutoFit/>
          </a:bodyPr>
          <a:lstStyle/>
          <a:p>
            <a:pPr algn="just" eaLnBrk="1" fontAlgn="auto" hangingPunct="1">
              <a:lnSpc>
                <a:spcPct val="150000"/>
              </a:lnSpc>
              <a:spcBef>
                <a:spcPts val="0"/>
              </a:spcBef>
              <a:spcAft>
                <a:spcPts val="0"/>
              </a:spcAft>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启用了网上报销后，报销人在网上填完预约单，将单据整理签字后，拿到财务处，经过财务处接单、分单、审核、制单、复核、网银发放等多个环</a:t>
            </a:r>
            <a:r>
              <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rPr>
              <a:t>节。</a:t>
            </a:r>
            <a:endParaRPr lang="en-US" altLang="zh-CN" sz="2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just" eaLnBrk="1" fontAlgn="auto" hangingPunct="1">
              <a:lnSpc>
                <a:spcPct val="150000"/>
              </a:lnSpc>
              <a:spcBef>
                <a:spcPts val="0"/>
              </a:spcBef>
              <a:spcAft>
                <a:spcPts val="0"/>
              </a:spcAft>
              <a:defRPr/>
            </a:pP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接单室 </a:t>
            </a:r>
            <a:r>
              <a:rPr lang="en-US" altLang="zh-CN" sz="2400" b="1"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河海馆</a:t>
            </a:r>
            <a:r>
              <a:rPr lang="en-US" altLang="zh-CN" sz="2400" b="1" dirty="0" smtClean="0">
                <a:solidFill>
                  <a:schemeClr val="tx1">
                    <a:lumMod val="85000"/>
                    <a:lumOff val="15000"/>
                  </a:schemeClr>
                </a:solidFill>
                <a:latin typeface="微软雅黑" panose="020B0503020204020204" pitchFamily="34" charset="-122"/>
                <a:ea typeface="微软雅黑" panose="020B0503020204020204" pitchFamily="34" charset="-122"/>
              </a:rPr>
              <a:t>210</a:t>
            </a:r>
          </a:p>
          <a:p>
            <a:pPr algn="just" eaLnBrk="1" fontAlgn="auto" hangingPunct="1">
              <a:lnSpc>
                <a:spcPct val="150000"/>
              </a:lnSpc>
              <a:spcBef>
                <a:spcPts val="0"/>
              </a:spcBef>
              <a:spcAft>
                <a:spcPts val="0"/>
              </a:spcAft>
              <a:defRPr/>
            </a:pPr>
            <a:r>
              <a:rPr lang="zh-CN" altLang="en-US" sz="2400" b="1" dirty="0" smtClean="0">
                <a:solidFill>
                  <a:schemeClr val="tx1"/>
                </a:solidFill>
                <a:latin typeface="微软雅黑" panose="020B0503020204020204" pitchFamily="34" charset="-122"/>
                <a:ea typeface="微软雅黑" panose="020B0503020204020204" pitchFamily="34" charset="-122"/>
              </a:rPr>
              <a:t>接单时间：周一至周五上午</a:t>
            </a:r>
            <a:r>
              <a:rPr lang="en-US" altLang="zh-CN" sz="2400" b="1" dirty="0" smtClean="0">
                <a:solidFill>
                  <a:schemeClr val="tx1"/>
                </a:solidFill>
                <a:latin typeface="微软雅黑" panose="020B0503020204020204" pitchFamily="34" charset="-122"/>
                <a:ea typeface="微软雅黑" panose="020B0503020204020204" pitchFamily="34" charset="-122"/>
              </a:rPr>
              <a:t>8:00—11:30</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eaLnBrk="1" fontAlgn="auto" hangingPunct="1">
              <a:lnSpc>
                <a:spcPct val="150000"/>
              </a:lnSpc>
              <a:spcBef>
                <a:spcPts val="0"/>
              </a:spcBef>
              <a:spcAft>
                <a:spcPts val="0"/>
              </a:spcAft>
              <a:defRPr/>
            </a:pP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41</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5761990" y="5495290"/>
            <a:ext cx="2743200" cy="365125"/>
          </a:xfrm>
        </p:spPr>
        <p:txBody>
          <a:bodyPr/>
          <a:lstStyle/>
          <a:p>
            <a:pPr>
              <a:defRPr/>
            </a:pPr>
            <a:fld id="{D9E22FE3-1DA5-469D-BECB-02C2AD7E1641}" type="slidenum">
              <a:rPr lang="zh-CN" altLang="en-US" smtClean="0"/>
              <a:pPr>
                <a:defRPr/>
              </a:pPr>
              <a:t>42</a:t>
            </a:fld>
            <a:endParaRPr lang="zh-CN" altLang="en-US"/>
          </a:p>
        </p:txBody>
      </p:sp>
      <p:sp>
        <p:nvSpPr>
          <p:cNvPr id="3" name="文本框 2"/>
          <p:cNvSpPr txBox="1"/>
          <p:nvPr/>
        </p:nvSpPr>
        <p:spPr>
          <a:xfrm>
            <a:off x="1113790" y="1032510"/>
            <a:ext cx="9715500" cy="4462760"/>
          </a:xfrm>
          <a:prstGeom prst="rect">
            <a:avLst/>
          </a:prstGeom>
          <a:noFill/>
        </p:spPr>
        <p:txBody>
          <a:bodyPr wrap="square" rtlCol="0">
            <a:spAutoFit/>
          </a:bodyPr>
          <a:lstStyle/>
          <a:p>
            <a:pPr algn="ctr"/>
            <a:r>
              <a:rPr lang="zh-CN" altLang="en-US" sz="6600" dirty="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rPr>
              <a:t>谢谢大家</a:t>
            </a:r>
          </a:p>
          <a:p>
            <a:endParaRPr lang="zh-CN" altLang="en-US" sz="6600" dirty="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endParaRPr>
          </a:p>
          <a:p>
            <a:pPr algn="ctr"/>
            <a:r>
              <a:rPr lang="zh-CN" altLang="en-US" sz="4000" dirty="0" smtClean="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rPr>
              <a:t>综合科电话</a:t>
            </a:r>
            <a:r>
              <a:rPr lang="zh-CN" altLang="en-US" sz="4000" dirty="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rPr>
              <a:t>：</a:t>
            </a:r>
            <a:r>
              <a:rPr lang="en-US" altLang="zh-CN" sz="4000" dirty="0" smtClean="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rPr>
              <a:t>83787442/83772016</a:t>
            </a:r>
          </a:p>
          <a:p>
            <a:pPr algn="ctr"/>
            <a:endParaRPr lang="en-US" altLang="zh-CN" sz="4000" dirty="0" smtClean="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endParaRPr>
          </a:p>
          <a:p>
            <a:pPr algn="ctr"/>
            <a:r>
              <a:rPr lang="zh-CN" altLang="en-US" sz="4000" dirty="0" smtClean="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rPr>
              <a:t> </a:t>
            </a:r>
            <a:endParaRPr lang="zh-CN" altLang="en-US" sz="4000" dirty="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endParaRPr>
          </a:p>
          <a:p>
            <a:pPr algn="ctr"/>
            <a:endParaRPr lang="en-US" altLang="zh-CN" sz="3200" dirty="0">
              <a:ln w="9525" cmpd="sng">
                <a:solidFill>
                  <a:schemeClr val="accent1"/>
                </a:solidFill>
                <a:prstDash val="solid"/>
              </a:ln>
              <a:solidFill>
                <a:srgbClr val="70AD47">
                  <a:tint val="1000"/>
                </a:srgbClr>
              </a:solidFill>
              <a:effectLst>
                <a:glow rad="38100">
                  <a:schemeClr val="accent1">
                    <a:alpha val="40000"/>
                  </a:schemeClr>
                </a:glow>
              </a:effectLst>
              <a:latin typeface="华文新魏" panose="02010800040101010101" charset="-122"/>
              <a:ea typeface="华文新魏"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D457DE19-0771-4C51-9687-CAFB1AD96585}" type="slidenum">
              <a:rPr lang="zh-CN" altLang="en-US"/>
              <a:pPr>
                <a:defRPr/>
              </a:pPr>
              <a:t>5</a:t>
            </a:fld>
            <a:endParaRPr lang="zh-CN" altLang="en-US"/>
          </a:p>
        </p:txBody>
      </p:sp>
      <p:pic>
        <p:nvPicPr>
          <p:cNvPr id="2" name="图片 1" descr="1"/>
          <p:cNvPicPr>
            <a:picLocks noChangeAspect="1"/>
          </p:cNvPicPr>
          <p:nvPr/>
        </p:nvPicPr>
        <p:blipFill>
          <a:blip r:embed="rId2"/>
          <a:stretch>
            <a:fillRect/>
          </a:stretch>
        </p:blipFill>
        <p:spPr>
          <a:xfrm>
            <a:off x="1294130" y="1639570"/>
            <a:ext cx="8634730" cy="5034915"/>
          </a:xfrm>
          <a:prstGeom prst="rect">
            <a:avLst/>
          </a:prstGeom>
        </p:spPr>
      </p:pic>
      <p:sp>
        <p:nvSpPr>
          <p:cNvPr id="3" name="文本框 2"/>
          <p:cNvSpPr txBox="1"/>
          <p:nvPr/>
        </p:nvSpPr>
        <p:spPr>
          <a:xfrm>
            <a:off x="1070610" y="334645"/>
            <a:ext cx="10050780" cy="583565"/>
          </a:xfrm>
          <a:prstGeom prst="rect">
            <a:avLst/>
          </a:prstGeom>
          <a:noFill/>
        </p:spPr>
        <p:txBody>
          <a:bodyPr wrap="square" rtlCol="0" anchor="t">
            <a:spAutoFit/>
          </a:bodyPr>
          <a:lstStyle/>
          <a:p>
            <a:r>
              <a:rPr lang="en-US" altLang="zh-CN" sz="3200" b="1" dirty="0">
                <a:sym typeface="+mn-ea"/>
              </a:rPr>
              <a:t>1</a:t>
            </a:r>
            <a:r>
              <a:rPr lang="zh-CN" altLang="en-US" sz="3200" b="1" dirty="0">
                <a:sym typeface="+mn-ea"/>
              </a:rPr>
              <a:t>、进入方式一</a:t>
            </a:r>
            <a:endParaRPr lang="zh-CN" altLang="en-US" sz="3200"/>
          </a:p>
        </p:txBody>
      </p:sp>
      <p:sp>
        <p:nvSpPr>
          <p:cNvPr id="5" name="文本框 4"/>
          <p:cNvSpPr txBox="1"/>
          <p:nvPr/>
        </p:nvSpPr>
        <p:spPr>
          <a:xfrm>
            <a:off x="1294130" y="1079500"/>
            <a:ext cx="9724390" cy="953135"/>
          </a:xfrm>
          <a:prstGeom prst="rect">
            <a:avLst/>
          </a:prstGeom>
          <a:noFill/>
        </p:spPr>
        <p:txBody>
          <a:bodyPr wrap="square" rtlCol="0">
            <a:spAutoFit/>
          </a:bodyPr>
          <a:lstStyle/>
          <a:p>
            <a:r>
              <a:rPr lang="zh-CN" altLang="zh-CN" sz="2800">
                <a:sym typeface="+mn-ea"/>
              </a:rPr>
              <a:t>网上综合服务平台需完善联系方式，若信息有误，可以修改。</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15010" y="1092835"/>
            <a:ext cx="10515600" cy="4351338"/>
          </a:xfrm>
        </p:spPr>
        <p:txBody>
          <a:bodyPr/>
          <a:lstStyle/>
          <a:p>
            <a:r>
              <a:rPr lang="zh-CN" altLang="en-US" dirty="0"/>
              <a:t>部分河海学者等有我校工号但无法进入信息门户的老师，可以直接登录网站http://cwcxnew.hhu.edu.cn/dlpt1/</a:t>
            </a:r>
          </a:p>
          <a:p>
            <a:r>
              <a:rPr lang="zh-CN" altLang="en-US" dirty="0"/>
              <a:t>输入工号，初始密码是工号或身份证后六位。手机号码必填。</a:t>
            </a:r>
          </a:p>
        </p:txBody>
      </p:sp>
      <p:sp>
        <p:nvSpPr>
          <p:cNvPr id="3" name="标题 2"/>
          <p:cNvSpPr>
            <a:spLocks noGrp="1"/>
          </p:cNvSpPr>
          <p:nvPr>
            <p:ph type="title"/>
          </p:nvPr>
        </p:nvSpPr>
        <p:spPr>
          <a:xfrm>
            <a:off x="993775" y="305435"/>
            <a:ext cx="10236835" cy="1143000"/>
          </a:xfrm>
        </p:spPr>
        <p:txBody>
          <a:bodyPr/>
          <a:lstStyle/>
          <a:p>
            <a:r>
              <a:rPr lang="zh-CN" altLang="en-US" b="1" dirty="0">
                <a:latin typeface="Calibri" panose="020F0502020204030204" pitchFamily="34" charset="0"/>
                <a:ea typeface="宋体" panose="02010600030101010101" pitchFamily="2" charset="-122"/>
                <a:cs typeface="+mn-cs"/>
              </a:rPr>
              <a:t>1、进入方式二</a:t>
            </a:r>
          </a:p>
        </p:txBody>
      </p:sp>
      <p:sp>
        <p:nvSpPr>
          <p:cNvPr id="4" name="灯片编号占位符 3"/>
          <p:cNvSpPr>
            <a:spLocks noGrp="1"/>
          </p:cNvSpPr>
          <p:nvPr>
            <p:ph type="sldNum" sz="quarter" idx="12"/>
          </p:nvPr>
        </p:nvSpPr>
        <p:spPr/>
        <p:txBody>
          <a:bodyPr/>
          <a:lstStyle/>
          <a:p>
            <a:pPr>
              <a:defRPr/>
            </a:pPr>
            <a:fld id="{D457DE19-0771-4C51-9687-CAFB1AD96585}" type="slidenum">
              <a:rPr lang="zh-CN" altLang="en-US"/>
              <a:pPr>
                <a:defRPr/>
              </a:pPr>
              <a:t>6</a:t>
            </a:fld>
            <a:endParaRPr lang="zh-CN" altLang="en-US"/>
          </a:p>
        </p:txBody>
      </p:sp>
      <p:pic>
        <p:nvPicPr>
          <p:cNvPr id="5" name="图片 4" descr="1"/>
          <p:cNvPicPr>
            <a:picLocks noChangeAspect="1"/>
          </p:cNvPicPr>
          <p:nvPr/>
        </p:nvPicPr>
        <p:blipFill>
          <a:blip r:embed="rId2"/>
          <a:stretch>
            <a:fillRect/>
          </a:stretch>
        </p:blipFill>
        <p:spPr>
          <a:xfrm>
            <a:off x="388620" y="2584450"/>
            <a:ext cx="5534025" cy="4137025"/>
          </a:xfrm>
          <a:prstGeom prst="rect">
            <a:avLst/>
          </a:prstGeom>
        </p:spPr>
      </p:pic>
      <p:pic>
        <p:nvPicPr>
          <p:cNvPr id="7" name="图片 6" descr="1"/>
          <p:cNvPicPr>
            <a:picLocks noChangeAspect="1"/>
          </p:cNvPicPr>
          <p:nvPr/>
        </p:nvPicPr>
        <p:blipFill>
          <a:blip r:embed="rId3"/>
          <a:stretch>
            <a:fillRect/>
          </a:stretch>
        </p:blipFill>
        <p:spPr>
          <a:xfrm>
            <a:off x="5922645" y="2687955"/>
            <a:ext cx="5828030" cy="3834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D457DE19-0771-4C51-9687-CAFB1AD96585}" type="slidenum">
              <a:rPr lang="zh-CN" altLang="en-US"/>
              <a:pPr>
                <a:defRPr/>
              </a:pPr>
              <a:t>7</a:t>
            </a:fld>
            <a:endParaRPr lang="zh-CN" altLang="en-US"/>
          </a:p>
        </p:txBody>
      </p:sp>
      <p:pic>
        <p:nvPicPr>
          <p:cNvPr id="2" name="图片 1" descr="1"/>
          <p:cNvPicPr>
            <a:picLocks noChangeAspect="1"/>
          </p:cNvPicPr>
          <p:nvPr/>
        </p:nvPicPr>
        <p:blipFill>
          <a:blip r:embed="rId2"/>
          <a:stretch>
            <a:fillRect/>
          </a:stretch>
        </p:blipFill>
        <p:spPr>
          <a:xfrm>
            <a:off x="1208405" y="2416175"/>
            <a:ext cx="9265285" cy="2518410"/>
          </a:xfrm>
          <a:prstGeom prst="rect">
            <a:avLst/>
          </a:prstGeom>
        </p:spPr>
      </p:pic>
      <p:sp>
        <p:nvSpPr>
          <p:cNvPr id="3" name="文本框 2"/>
          <p:cNvSpPr txBox="1"/>
          <p:nvPr/>
        </p:nvSpPr>
        <p:spPr>
          <a:xfrm>
            <a:off x="1070610" y="1192530"/>
            <a:ext cx="9724390" cy="829945"/>
          </a:xfrm>
          <a:prstGeom prst="rect">
            <a:avLst/>
          </a:prstGeom>
          <a:noFill/>
        </p:spPr>
        <p:txBody>
          <a:bodyPr wrap="square" rtlCol="0">
            <a:spAutoFit/>
          </a:bodyPr>
          <a:lstStyle/>
          <a:p>
            <a:r>
              <a:rPr lang="zh-CN" altLang="zh-CN" sz="2400">
                <a:sym typeface="+mn-ea"/>
              </a:rPr>
              <a:t>系统右上角包含了常见的报销栏目，点击相应的栏目，进入报销界面。</a:t>
            </a:r>
          </a:p>
          <a:p>
            <a:r>
              <a:rPr lang="zh-CN" altLang="zh-CN" sz="2400">
                <a:sym typeface="+mn-ea"/>
              </a:rPr>
              <a:t>页面中间能够看到自己负责的所有项目。</a:t>
            </a:r>
          </a:p>
        </p:txBody>
      </p:sp>
      <p:sp>
        <p:nvSpPr>
          <p:cNvPr id="6" name="文本框 5"/>
          <p:cNvSpPr txBox="1"/>
          <p:nvPr/>
        </p:nvSpPr>
        <p:spPr>
          <a:xfrm>
            <a:off x="1070610" y="334645"/>
            <a:ext cx="10050780" cy="583565"/>
          </a:xfrm>
          <a:prstGeom prst="rect">
            <a:avLst/>
          </a:prstGeom>
          <a:noFill/>
        </p:spPr>
        <p:txBody>
          <a:bodyPr wrap="square" rtlCol="0" anchor="t">
            <a:spAutoFit/>
          </a:bodyPr>
          <a:lstStyle/>
          <a:p>
            <a:r>
              <a:rPr lang="en-US" altLang="zh-CN" sz="3200" b="1" dirty="0">
                <a:sym typeface="+mn-ea"/>
              </a:rPr>
              <a:t>2</a:t>
            </a:r>
            <a:r>
              <a:rPr lang="zh-CN" altLang="en-US" sz="3200" b="1" dirty="0">
                <a:sym typeface="+mn-ea"/>
              </a:rPr>
              <a:t>、系统首页</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23554" name="组合 45"/>
          <p:cNvGrpSpPr/>
          <p:nvPr/>
        </p:nvGrpSpPr>
        <p:grpSpPr bwMode="auto">
          <a:xfrm>
            <a:off x="2647950" y="1936750"/>
            <a:ext cx="6150610" cy="756285"/>
            <a:chOff x="3572702" y="2405227"/>
            <a:chExt cx="6704432" cy="881514"/>
          </a:xfrm>
        </p:grpSpPr>
        <p:sp>
          <p:nvSpPr>
            <p:cNvPr id="44" name="矩形 43"/>
            <p:cNvSpPr/>
            <p:nvPr/>
          </p:nvSpPr>
          <p:spPr>
            <a:xfrm>
              <a:off x="4386016" y="2533272"/>
              <a:ext cx="5891118" cy="725343"/>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zh-CN" sz="3600" dirty="0">
                  <a:solidFill>
                    <a:schemeClr val="bg1"/>
                  </a:solidFill>
                  <a:latin typeface="微软雅黑" panose="020B0503020204020204" pitchFamily="34" charset="-122"/>
                  <a:ea typeface="微软雅黑" panose="020B0503020204020204" pitchFamily="34" charset="-122"/>
                </a:rPr>
                <a:t>报销流程</a:t>
              </a:r>
            </a:p>
          </p:txBody>
        </p:sp>
        <p:sp>
          <p:nvSpPr>
            <p:cNvPr id="45" name="任意多边形 44"/>
            <p:cNvSpPr/>
            <p:nvPr/>
          </p:nvSpPr>
          <p:spPr>
            <a:xfrm>
              <a:off x="3572702" y="2405227"/>
              <a:ext cx="1246468" cy="881514"/>
            </a:xfrm>
            <a:custGeom>
              <a:avLst/>
              <a:gdLst>
                <a:gd name="connsiteX0" fmla="*/ 0 w 1262130"/>
                <a:gd name="connsiteY0" fmla="*/ 0 h 785611"/>
                <a:gd name="connsiteX1" fmla="*/ 949818 w 1262130"/>
                <a:gd name="connsiteY1" fmla="*/ 0 h 785611"/>
                <a:gd name="connsiteX2" fmla="*/ 1262130 w 1262130"/>
                <a:gd name="connsiteY2" fmla="*/ 785611 h 785611"/>
                <a:gd name="connsiteX3" fmla="*/ 0 w 1262130"/>
                <a:gd name="connsiteY3" fmla="*/ 785611 h 785611"/>
              </a:gdLst>
              <a:ahLst/>
              <a:cxnLst>
                <a:cxn ang="0">
                  <a:pos x="connsiteX0" y="connsiteY0"/>
                </a:cxn>
                <a:cxn ang="0">
                  <a:pos x="connsiteX1" y="connsiteY1"/>
                </a:cxn>
                <a:cxn ang="0">
                  <a:pos x="connsiteX2" y="connsiteY2"/>
                </a:cxn>
                <a:cxn ang="0">
                  <a:pos x="connsiteX3" y="connsiteY3"/>
                </a:cxn>
              </a:cxnLst>
              <a:rect l="l" t="t" r="r" b="b"/>
              <a:pathLst>
                <a:path w="1262130" h="785611">
                  <a:moveTo>
                    <a:pt x="0" y="0"/>
                  </a:moveTo>
                  <a:lnTo>
                    <a:pt x="949818" y="0"/>
                  </a:lnTo>
                  <a:lnTo>
                    <a:pt x="1262130" y="785611"/>
                  </a:lnTo>
                  <a:lnTo>
                    <a:pt x="0" y="7856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r>
                <a:rPr lang="en-US" altLang="zh-CN" sz="4000" dirty="0">
                  <a:solidFill>
                    <a:srgbClr val="0070C0"/>
                  </a:solidFill>
                  <a:latin typeface="微软雅黑" panose="020B0503020204020204" pitchFamily="34" charset="-122"/>
                  <a:ea typeface="微软雅黑" panose="020B0503020204020204" pitchFamily="34" charset="-122"/>
                </a:rPr>
                <a:t>  </a:t>
              </a:r>
              <a:r>
                <a:rPr lang="zh-CN" altLang="en-US" sz="4000" dirty="0">
                  <a:solidFill>
                    <a:srgbClr val="0070C0"/>
                  </a:solidFill>
                  <a:latin typeface="微软雅黑" panose="020B0503020204020204" pitchFamily="34" charset="-122"/>
                  <a:ea typeface="微软雅黑" panose="020B0503020204020204" pitchFamily="34" charset="-122"/>
                </a:rPr>
                <a:t>二</a:t>
              </a:r>
            </a:p>
          </p:txBody>
        </p:sp>
      </p:grpSp>
      <p:sp>
        <p:nvSpPr>
          <p:cNvPr id="2" name="灯片编号占位符 1"/>
          <p:cNvSpPr>
            <a:spLocks noGrp="1"/>
          </p:cNvSpPr>
          <p:nvPr>
            <p:ph type="sldNum" sz="quarter" idx="12"/>
          </p:nvPr>
        </p:nvSpPr>
        <p:spPr/>
        <p:txBody>
          <a:bodyPr/>
          <a:lstStyle/>
          <a:p>
            <a:pPr>
              <a:defRPr/>
            </a:pPr>
            <a:fld id="{D9E22FE3-1DA5-469D-BECB-02C2AD7E1641}" type="slidenum">
              <a:rPr lang="zh-CN" altLang="en-US" smtClean="0"/>
              <a:pPr>
                <a:defRPr/>
              </a:pPr>
              <a:t>8</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D457DE19-0771-4C51-9687-CAFB1AD96585}" type="slidenum">
              <a:rPr lang="zh-CN" altLang="en-US" smtClean="0"/>
              <a:pPr>
                <a:defRPr/>
              </a:pPr>
              <a:t>9</a:t>
            </a:fld>
            <a:endParaRPr lang="zh-CN" altLang="en-US"/>
          </a:p>
        </p:txBody>
      </p:sp>
      <p:pic>
        <p:nvPicPr>
          <p:cNvPr id="5" name="图片 4" descr="1"/>
          <p:cNvPicPr>
            <a:picLocks noChangeAspect="1"/>
          </p:cNvPicPr>
          <p:nvPr/>
        </p:nvPicPr>
        <p:blipFill>
          <a:blip r:embed="rId2" cstate="print"/>
          <a:stretch>
            <a:fillRect/>
          </a:stretch>
        </p:blipFill>
        <p:spPr>
          <a:xfrm>
            <a:off x="462915" y="970280"/>
            <a:ext cx="10058400" cy="2729865"/>
          </a:xfrm>
          <a:prstGeom prst="rect">
            <a:avLst/>
          </a:prstGeom>
        </p:spPr>
      </p:pic>
      <p:sp>
        <p:nvSpPr>
          <p:cNvPr id="7" name="文本框 88"/>
          <p:cNvSpPr txBox="1">
            <a:spLocks noChangeArrowheads="1"/>
          </p:cNvSpPr>
          <p:nvPr/>
        </p:nvSpPr>
        <p:spPr bwMode="auto">
          <a:xfrm>
            <a:off x="8677093" y="125366"/>
            <a:ext cx="3456940" cy="2306955"/>
          </a:xfrm>
          <a:prstGeom prst="rect">
            <a:avLst/>
          </a:prstGeom>
          <a:solidFill>
            <a:schemeClr val="accent6">
              <a:lumMod val="75000"/>
            </a:schemeClr>
          </a:solidFill>
          <a:ln>
            <a:solidFill>
              <a:schemeClr val="accent6">
                <a:lumMod val="75000"/>
              </a:schemeClr>
            </a:solidFill>
          </a:ln>
        </p:spPr>
        <p:txBody>
          <a:bodyPr wrap="square">
            <a:spAutoFit/>
          </a:bodyPr>
          <a:lstStyle>
            <a:defPPr>
              <a:defRPr lang="zh-CN"/>
            </a:defPPr>
            <a:lvl1pPr algn="just" eaLnBrk="1" fontAlgn="auto" hangingPunct="1">
              <a:spcBef>
                <a:spcPts val="0"/>
              </a:spcBef>
              <a:spcAft>
                <a:spcPts val="0"/>
              </a:spcAft>
              <a:defRPr sz="2400">
                <a:solidFill>
                  <a:schemeClr val="bg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zh-CN" altLang="en-US" dirty="0"/>
              <a:t>点击日常报销、新业务填报。点击问号，选择项目编号，或者手动输入编号</a:t>
            </a:r>
            <a:r>
              <a:rPr lang="zh-CN" altLang="en-US" dirty="0" smtClean="0"/>
              <a:t>。关于该项目的余额、借款等信息都可看到。然后点击下一步。</a:t>
            </a:r>
            <a:endParaRPr lang="zh-CN" altLang="en-US" dirty="0"/>
          </a:p>
        </p:txBody>
      </p:sp>
      <p:sp>
        <p:nvSpPr>
          <p:cNvPr id="6" name="文本框 5"/>
          <p:cNvSpPr txBox="1"/>
          <p:nvPr/>
        </p:nvSpPr>
        <p:spPr>
          <a:xfrm>
            <a:off x="1076325" y="219710"/>
            <a:ext cx="5415915" cy="521970"/>
          </a:xfrm>
          <a:prstGeom prst="rect">
            <a:avLst/>
          </a:prstGeom>
          <a:noFill/>
        </p:spPr>
        <p:txBody>
          <a:bodyPr wrap="square" rtlCol="0">
            <a:spAutoFit/>
          </a:bodyPr>
          <a:lstStyle/>
          <a:p>
            <a:r>
              <a:rPr lang="en-US" altLang="zh-CN" sz="2800"/>
              <a:t>1</a:t>
            </a:r>
            <a:r>
              <a:rPr lang="zh-CN" altLang="en-US" sz="2800"/>
              <a:t>、日常报销</a:t>
            </a:r>
            <a:r>
              <a:rPr lang="en-US" altLang="zh-CN" sz="2800"/>
              <a:t>----</a:t>
            </a:r>
            <a:r>
              <a:rPr lang="zh-CN" altLang="en-US" sz="2800"/>
              <a:t>蓝色报销单填写</a:t>
            </a:r>
          </a:p>
        </p:txBody>
      </p:sp>
      <p:pic>
        <p:nvPicPr>
          <p:cNvPr id="9" name="图片 8" descr="1"/>
          <p:cNvPicPr>
            <a:picLocks noChangeAspect="1"/>
          </p:cNvPicPr>
          <p:nvPr/>
        </p:nvPicPr>
        <p:blipFill>
          <a:blip r:embed="rId3"/>
          <a:stretch>
            <a:fillRect/>
          </a:stretch>
        </p:blipFill>
        <p:spPr>
          <a:xfrm>
            <a:off x="585470" y="3635375"/>
            <a:ext cx="10058400" cy="2866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effectLst>
          <a:outerShdw blurRad="50800" dist="38100" dir="2700000" algn="tl" rotWithShape="0">
            <a:prstClr val="black">
              <a:alpha val="40000"/>
            </a:prstClr>
          </a:outerShdw>
        </a:effectLst>
      </a:spPr>
      <a:bodyPr anchor="ctr"/>
      <a:lstStyle>
        <a:defPPr algn="ctr" fontAlgn="auto">
          <a:spcBef>
            <a:spcPts val="0"/>
          </a:spcBef>
          <a:spcAft>
            <a:spcPts val="0"/>
          </a:spcAft>
          <a:defRPr sz="1460">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1407</Words>
  <Application>Microsoft Office PowerPoint</Application>
  <PresentationFormat>宽屏</PresentationFormat>
  <Paragraphs>141</Paragraphs>
  <Slides>42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42</vt:i4>
      </vt:variant>
    </vt:vector>
  </HeadingPairs>
  <TitlesOfParts>
    <vt:vector size="49" baseType="lpstr">
      <vt:lpstr>Calibri</vt:lpstr>
      <vt:lpstr>Calibri Light</vt:lpstr>
      <vt:lpstr>宋体</vt:lpstr>
      <vt:lpstr>微软雅黑</vt:lpstr>
      <vt:lpstr>华文新魏</vt:lpstr>
      <vt:lpstr>Arial</vt:lpstr>
      <vt:lpstr>Office 主题</vt:lpstr>
      <vt:lpstr>PowerPoint 演示文稿</vt:lpstr>
      <vt:lpstr>PowerPoint 演示文稿</vt:lpstr>
      <vt:lpstr>PowerPoint 演示文稿</vt:lpstr>
      <vt:lpstr>1、进入方式一</vt:lpstr>
      <vt:lpstr>PowerPoint 演示文稿</vt:lpstr>
      <vt:lpstr>1、进入方式二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2、我的项目</vt:lpstr>
      <vt:lpstr>3、系统管理</vt:lpstr>
      <vt:lpstr>PowerPoint 演示文稿</vt:lpstr>
      <vt:lpstr>PowerPoint 演示文稿</vt:lpstr>
      <vt:lpstr>PowerPoint 演示文稿</vt:lpstr>
    </vt:vector>
  </TitlesOfParts>
  <Company>天津神州浩天科技有限公司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szht</dc:creator>
  <cp:lastModifiedBy>seewo</cp:lastModifiedBy>
  <cp:revision>1844</cp:revision>
  <cp:lastPrinted>2017-09-05T01:36:00Z</cp:lastPrinted>
  <dcterms:created xsi:type="dcterms:W3CDTF">2014-04-15T03:24:00Z</dcterms:created>
  <dcterms:modified xsi:type="dcterms:W3CDTF">2019-03-07T06:12:22Z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2052-11.1.0.7983</vt:lpwstr>
  </property>
  <property fmtid="{D5CDD505-2E9C-101B-9397-08002B2CF9AE}" pid="3" name="KSORubyTemplateID">
    <vt:lpwstr>13</vt:lpwstr>
  </property>
</Properties>
</file>